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"/>
  </p:notesMasterIdLst>
  <p:handoutMasterIdLst>
    <p:handoutMasterId r:id="rId28"/>
  </p:handoutMasterIdLst>
  <p:sldIdLst>
    <p:sldId id="287" r:id="rId2"/>
    <p:sldId id="358" r:id="rId3"/>
    <p:sldId id="1182" r:id="rId4"/>
    <p:sldId id="1170" r:id="rId5"/>
    <p:sldId id="1172" r:id="rId6"/>
    <p:sldId id="1188" r:id="rId7"/>
    <p:sldId id="1186" r:id="rId8"/>
    <p:sldId id="1184" r:id="rId9"/>
    <p:sldId id="1187" r:id="rId10"/>
    <p:sldId id="1190" r:id="rId11"/>
    <p:sldId id="1185" r:id="rId12"/>
    <p:sldId id="1173" r:id="rId13"/>
    <p:sldId id="1174" r:id="rId14"/>
    <p:sldId id="1183" r:id="rId15"/>
    <p:sldId id="1168" r:id="rId16"/>
    <p:sldId id="1176" r:id="rId17"/>
    <p:sldId id="1175" r:id="rId18"/>
    <p:sldId id="1178" r:id="rId19"/>
    <p:sldId id="1177" r:id="rId20"/>
    <p:sldId id="1189" r:id="rId21"/>
    <p:sldId id="1140" r:id="rId22"/>
    <p:sldId id="381" r:id="rId23"/>
    <p:sldId id="382" r:id="rId24"/>
    <p:sldId id="379" r:id="rId25"/>
    <p:sldId id="1181" r:id="rId26"/>
  </p:sldIdLst>
  <p:sldSz cx="12192000" cy="6858000"/>
  <p:notesSz cx="9775825" cy="66452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Header Slides" id="{DE8BF54A-1323-4403-83F8-D7B5510C9D53}">
          <p14:sldIdLst>
            <p14:sldId id="287"/>
            <p14:sldId id="358"/>
            <p14:sldId id="1182"/>
            <p14:sldId id="1170"/>
            <p14:sldId id="1172"/>
            <p14:sldId id="1188"/>
            <p14:sldId id="1186"/>
            <p14:sldId id="1184"/>
            <p14:sldId id="1187"/>
            <p14:sldId id="1190"/>
            <p14:sldId id="1185"/>
            <p14:sldId id="1173"/>
            <p14:sldId id="1174"/>
            <p14:sldId id="1183"/>
            <p14:sldId id="1168"/>
            <p14:sldId id="1176"/>
            <p14:sldId id="1175"/>
            <p14:sldId id="1178"/>
            <p14:sldId id="1177"/>
            <p14:sldId id="1189"/>
            <p14:sldId id="1140"/>
            <p14:sldId id="381"/>
            <p14:sldId id="382"/>
            <p14:sldId id="379"/>
            <p14:sldId id="118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rove, Susan" initials="GS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622C"/>
    <a:srgbClr val="20D3FF"/>
    <a:srgbClr val="000000"/>
    <a:srgbClr val="7F007D"/>
    <a:srgbClr val="00EDB5"/>
    <a:srgbClr val="004050"/>
    <a:srgbClr val="FF004C"/>
    <a:srgbClr val="C4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272" autoAdjust="0"/>
    <p:restoredTop sz="80182" autoAdjust="0"/>
  </p:normalViewPr>
  <p:slideViewPr>
    <p:cSldViewPr snapToGrid="0" snapToObjects="1" showGuides="1">
      <p:cViewPr varScale="1">
        <p:scale>
          <a:sx n="73" d="100"/>
          <a:sy n="73" d="100"/>
        </p:scale>
        <p:origin x="696" y="6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09" d="100"/>
          <a:sy n="109" d="100"/>
        </p:scale>
        <p:origin x="123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236347" cy="33345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537144" y="0"/>
            <a:ext cx="4236347" cy="33345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D088FE-3E68-47FE-8BA4-634CD34BABBC}" type="datetimeFigureOut">
              <a:rPr lang="en-GB" smtClean="0"/>
              <a:t>17/09/2023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311825"/>
            <a:ext cx="4236347" cy="3334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537144" y="6311825"/>
            <a:ext cx="4236347" cy="3334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B31C5D-0DE0-4486-9782-41885BE5816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30825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236191" cy="33341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537372" y="0"/>
            <a:ext cx="4236191" cy="33341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6B66C6-1E92-0F4E-A300-9D4ED1F0C23F}" type="datetimeFigureOut">
              <a:rPr lang="en-GB" smtClean="0"/>
              <a:t>17/09/2023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94013" y="830263"/>
            <a:ext cx="3987800" cy="22431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77583" y="3198039"/>
            <a:ext cx="7820660" cy="261657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6311859"/>
            <a:ext cx="4236191" cy="33341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537372" y="6311859"/>
            <a:ext cx="4236191" cy="33341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8901C6-1DA1-FB44-ABEE-06A0FEB7738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76747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77540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r>
              <a:rPr lang="en-GB" b="1" dirty="0"/>
              <a:t>Technical Note</a:t>
            </a:r>
            <a:r>
              <a:rPr lang="en-GB" dirty="0"/>
              <a:t>.  </a:t>
            </a:r>
          </a:p>
          <a:p>
            <a:endParaRPr lang="en-GB" dirty="0"/>
          </a:p>
          <a:p>
            <a:r>
              <a:rPr lang="en-GB" dirty="0"/>
              <a:t>It is </a:t>
            </a:r>
            <a:r>
              <a:rPr lang="en-GB" i="1" dirty="0"/>
              <a:t>always</a:t>
            </a:r>
            <a:r>
              <a:rPr lang="en-GB" dirty="0"/>
              <a:t> advisable to check both your </a:t>
            </a:r>
            <a:r>
              <a:rPr lang="en-GB" dirty="0" err="1"/>
              <a:t>rustc</a:t>
            </a:r>
            <a:r>
              <a:rPr lang="en-GB" dirty="0"/>
              <a:t> compiler and cargo versions; they should be in lock-step.</a:t>
            </a:r>
          </a:p>
          <a:p>
            <a:endParaRPr lang="en-GB" dirty="0"/>
          </a:p>
          <a:p>
            <a:r>
              <a:rPr lang="en-GB" dirty="0"/>
              <a:t>In most instances, you can update using the </a:t>
            </a:r>
            <a:r>
              <a:rPr lang="en-GB" dirty="0" err="1"/>
              <a:t>rustup</a:t>
            </a:r>
            <a:r>
              <a:rPr lang="en-GB" dirty="0"/>
              <a:t> tool, e.g.</a:t>
            </a:r>
          </a:p>
          <a:p>
            <a:endParaRPr lang="en-GB" dirty="0"/>
          </a:p>
          <a:p>
            <a:r>
              <a:rPr lang="en-GB" b="1" dirty="0" err="1"/>
              <a:t>rustup</a:t>
            </a:r>
            <a:r>
              <a:rPr lang="en-GB" b="1" dirty="0"/>
              <a:t> update</a:t>
            </a:r>
          </a:p>
          <a:p>
            <a:endParaRPr lang="en-GB" b="1" dirty="0"/>
          </a:p>
          <a:p>
            <a:endParaRPr lang="en-GB" b="1" dirty="0"/>
          </a:p>
          <a:p>
            <a:r>
              <a:rPr lang="en-GB" b="0" dirty="0"/>
              <a:t>And, of course, also check your account's environment variable's path is pointing to the correct folder.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16865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 this example we are using the Rust </a:t>
            </a:r>
            <a:r>
              <a:rPr lang="en-GB" dirty="0" err="1"/>
              <a:t>eprint</a:t>
            </a:r>
            <a:r>
              <a:rPr lang="en-GB" dirty="0"/>
              <a:t> macro.</a:t>
            </a:r>
          </a:p>
          <a:p>
            <a:endParaRPr lang="en-GB" dirty="0"/>
          </a:p>
          <a:p>
            <a:r>
              <a:rPr lang="en-GB" dirty="0"/>
              <a:t>In a direct parallel to the relationship between </a:t>
            </a:r>
            <a:r>
              <a:rPr lang="en-GB" dirty="0" err="1"/>
              <a:t>stdout's</a:t>
            </a:r>
            <a:r>
              <a:rPr lang="en-GB" dirty="0"/>
              <a:t> print! and </a:t>
            </a:r>
            <a:r>
              <a:rPr lang="en-GB" dirty="0" err="1"/>
              <a:t>println</a:t>
            </a:r>
            <a:r>
              <a:rPr lang="en-GB" dirty="0"/>
              <a:t>!, this is essentially identical to Rust's </a:t>
            </a:r>
            <a:r>
              <a:rPr lang="en-GB" dirty="0" err="1"/>
              <a:t>eprintln</a:t>
            </a:r>
            <a:r>
              <a:rPr lang="en-GB" dirty="0"/>
              <a:t>! macro but it </a:t>
            </a:r>
            <a:r>
              <a:rPr lang="en-GB" i="1" dirty="0"/>
              <a:t>doesn't</a:t>
            </a:r>
            <a:r>
              <a:rPr lang="en-GB" dirty="0"/>
              <a:t> generate a newline.</a:t>
            </a:r>
          </a:p>
          <a:p>
            <a:endParaRPr lang="en-GB" dirty="0"/>
          </a:p>
          <a:p>
            <a:endParaRPr lang="en-GB" b="1" dirty="0"/>
          </a:p>
          <a:p>
            <a:r>
              <a:rPr lang="en-GB" b="1" dirty="0"/>
              <a:t>Note.</a:t>
            </a:r>
          </a:p>
          <a:p>
            <a:endParaRPr lang="en-GB" b="1" dirty="0"/>
          </a:p>
          <a:p>
            <a:r>
              <a:rPr lang="en-GB" b="0" dirty="0"/>
              <a:t>Unlike in the C example, there is no need to explicitly target the standard error stream; </a:t>
            </a:r>
            <a:r>
              <a:rPr lang="en-GB" b="0" dirty="0" err="1"/>
              <a:t>eprint</a:t>
            </a:r>
            <a:r>
              <a:rPr lang="en-GB" b="0" dirty="0"/>
              <a:t>! and </a:t>
            </a:r>
            <a:r>
              <a:rPr lang="en-GB" b="0" dirty="0" err="1"/>
              <a:t>eprintln</a:t>
            </a:r>
            <a:r>
              <a:rPr lang="en-GB" b="0" dirty="0"/>
              <a:t>! do this </a:t>
            </a:r>
            <a:r>
              <a:rPr lang="en-GB" b="0" dirty="0" err="1"/>
              <a:t>implictly</a:t>
            </a:r>
            <a:r>
              <a:rPr lang="en-GB" b="0" dirty="0"/>
              <a:t>.</a:t>
            </a:r>
          </a:p>
          <a:p>
            <a:endParaRPr lang="en-GB" dirty="0"/>
          </a:p>
          <a:p>
            <a:endParaRPr lang="en-GB" b="1" dirty="0"/>
          </a:p>
          <a:p>
            <a:r>
              <a:rPr lang="en-GB" b="1" dirty="0"/>
              <a:t>Further reading:</a:t>
            </a:r>
          </a:p>
          <a:p>
            <a:r>
              <a:rPr lang="en-GB" dirty="0"/>
              <a:t>https://doc.rust-lang.org/std/macro.eprint.html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12166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 this example we are using the Rust </a:t>
            </a:r>
            <a:r>
              <a:rPr lang="en-GB" dirty="0" err="1"/>
              <a:t>eprintln</a:t>
            </a:r>
            <a:r>
              <a:rPr lang="en-GB" dirty="0"/>
              <a:t>! macro.</a:t>
            </a:r>
          </a:p>
          <a:p>
            <a:endParaRPr lang="en-GB" dirty="0"/>
          </a:p>
          <a:p>
            <a:r>
              <a:rPr lang="en-GB" dirty="0"/>
              <a:t>This is essentially identical to C's </a:t>
            </a:r>
            <a:r>
              <a:rPr lang="en-GB" dirty="0" err="1"/>
              <a:t>fprintf</a:t>
            </a:r>
            <a:r>
              <a:rPr lang="en-GB" dirty="0"/>
              <a:t> function without the need for explicit new-line – it does this automatically.</a:t>
            </a:r>
          </a:p>
          <a:p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In the case of both macros (</a:t>
            </a:r>
            <a:r>
              <a:rPr lang="en-GB" dirty="0" err="1"/>
              <a:t>eprint</a:t>
            </a:r>
            <a:r>
              <a:rPr lang="en-GB" dirty="0"/>
              <a:t>! and </a:t>
            </a:r>
            <a:r>
              <a:rPr lang="en-GB" dirty="0" err="1"/>
              <a:t>eprintln</a:t>
            </a:r>
            <a:r>
              <a:rPr lang="en-GB" dirty="0"/>
              <a:t>!), output should be limited to errors and test/progress messages.</a:t>
            </a:r>
          </a:p>
          <a:p>
            <a:endParaRPr lang="en-GB" dirty="0"/>
          </a:p>
          <a:p>
            <a:endParaRPr lang="en-GB" dirty="0"/>
          </a:p>
          <a:p>
            <a:r>
              <a:rPr lang="en-GB" b="1" dirty="0"/>
              <a:t>Further reading: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https://doc.rust-lang.org/std/macro.eprintln.html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68873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dirty="0">
                <a:solidFill>
                  <a:srgbClr val="000000"/>
                </a:solidFill>
              </a:rPr>
              <a:t>Things to remember:</a:t>
            </a:r>
          </a:p>
          <a:p>
            <a:pPr marL="342900" indent="-342900">
              <a:buAutoNum type="arabicPeriod"/>
            </a:pPr>
            <a:r>
              <a:rPr lang="en-GB" b="1" dirty="0" err="1">
                <a:solidFill>
                  <a:srgbClr val="000000"/>
                </a:solidFill>
              </a:rPr>
              <a:t>dbg</a:t>
            </a:r>
            <a:r>
              <a:rPr lang="en-GB" b="1" dirty="0">
                <a:solidFill>
                  <a:srgbClr val="000000"/>
                </a:solidFill>
              </a:rPr>
              <a:t>!</a:t>
            </a:r>
            <a:r>
              <a:rPr lang="en-GB" dirty="0">
                <a:solidFill>
                  <a:srgbClr val="000000"/>
                </a:solidFill>
              </a:rPr>
              <a:t> output goes to 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stderr</a:t>
            </a:r>
            <a:r>
              <a:rPr lang="en-GB" dirty="0">
                <a:solidFill>
                  <a:srgbClr val="000000"/>
                </a:solidFill>
              </a:rPr>
              <a:t> (standard error)</a:t>
            </a:r>
          </a:p>
          <a:p>
            <a:pPr marL="342900" indent="-342900">
              <a:buAutoNum type="arabicPeriod"/>
            </a:pPr>
            <a:r>
              <a:rPr lang="en-GB" dirty="0">
                <a:solidFill>
                  <a:srgbClr val="000000"/>
                </a:solidFill>
              </a:rPr>
              <a:t>Output format will depend on the debug implementation of the data type</a:t>
            </a:r>
          </a:p>
          <a:p>
            <a:pPr marL="342900" indent="-342900">
              <a:buAutoNum type="arabicPeriod"/>
            </a:pPr>
            <a:r>
              <a:rPr lang="en-GB" dirty="0">
                <a:solidFill>
                  <a:srgbClr val="000000"/>
                </a:solidFill>
              </a:rPr>
              <a:t>Transfers ownership </a:t>
            </a:r>
            <a:r>
              <a:rPr lang="en-GB" i="1" dirty="0">
                <a:solidFill>
                  <a:srgbClr val="000000"/>
                </a:solidFill>
              </a:rPr>
              <a:t>unless</a:t>
            </a:r>
            <a:r>
              <a:rPr lang="en-GB" dirty="0">
                <a:solidFill>
                  <a:srgbClr val="000000"/>
                </a:solidFill>
              </a:rPr>
              <a:t> a borrow (&amp;expr) is used instead</a:t>
            </a:r>
          </a:p>
          <a:p>
            <a:pPr marL="342900" indent="-342900">
              <a:buAutoNum type="arabicPeriod"/>
            </a:pPr>
            <a:r>
              <a:rPr lang="en-GB" dirty="0">
                <a:solidFill>
                  <a:srgbClr val="000000"/>
                </a:solidFill>
              </a:rPr>
              <a:t>Also includes the source code location (</a:t>
            </a:r>
            <a:r>
              <a:rPr lang="en-GB" b="1" dirty="0">
                <a:solidFill>
                  <a:srgbClr val="000000"/>
                </a:solidFill>
              </a:rPr>
              <a:t>file</a:t>
            </a:r>
            <a:r>
              <a:rPr lang="en-GB" dirty="0">
                <a:solidFill>
                  <a:srgbClr val="000000"/>
                </a:solidFill>
              </a:rPr>
              <a:t>: </a:t>
            </a:r>
            <a:r>
              <a:rPr lang="en-GB" b="1" dirty="0">
                <a:solidFill>
                  <a:srgbClr val="000000"/>
                </a:solidFill>
              </a:rPr>
              <a:t>line number</a:t>
            </a:r>
            <a:r>
              <a:rPr lang="en-GB" dirty="0">
                <a:solidFill>
                  <a:srgbClr val="000000"/>
                </a:solidFill>
              </a:rPr>
              <a:t>)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25804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45172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It is possible to use byte-oriented writers for output – although use of print! and </a:t>
            </a:r>
            <a:r>
              <a:rPr lang="en-GB" dirty="0" err="1"/>
              <a:t>println</a:t>
            </a:r>
            <a:r>
              <a:rPr lang="en-GB" dirty="0"/>
              <a:t>! macros are certainly a little easier on the eye.</a:t>
            </a:r>
          </a:p>
          <a:p>
            <a:endParaRPr lang="en-GB" dirty="0"/>
          </a:p>
          <a:p>
            <a:r>
              <a:rPr lang="en-GB" dirty="0"/>
              <a:t>In this example, the </a:t>
            </a:r>
            <a:r>
              <a:rPr lang="en-GB" dirty="0" err="1"/>
              <a:t>stdout</a:t>
            </a:r>
            <a:r>
              <a:rPr lang="en-GB" dirty="0"/>
              <a:t>() function returns a handle to </a:t>
            </a:r>
            <a:r>
              <a:rPr lang="en-GB" dirty="0" err="1"/>
              <a:t>stdout</a:t>
            </a:r>
            <a:r>
              <a:rPr lang="en-GB" dirty="0"/>
              <a:t>, upon which the write method can be used.  It returns the number of bytes written as a 32 or 64-bit unsigned integer. </a:t>
            </a:r>
          </a:p>
          <a:p>
            <a:endParaRPr lang="en-GB" dirty="0"/>
          </a:p>
          <a:p>
            <a:r>
              <a:rPr lang="en-GB" dirty="0"/>
              <a:t>The write method is actually an implementor of the Write trait and is called a "writer".</a:t>
            </a:r>
          </a:p>
          <a:p>
            <a:endParaRPr lang="en-GB" dirty="0"/>
          </a:p>
          <a:p>
            <a:endParaRPr lang="en-GB" dirty="0"/>
          </a:p>
          <a:p>
            <a:r>
              <a:rPr lang="en-GB" b="1" dirty="0"/>
              <a:t>Note.</a:t>
            </a:r>
          </a:p>
          <a:p>
            <a:endParaRPr lang="en-GB" b="1" dirty="0"/>
          </a:p>
          <a:p>
            <a:r>
              <a:rPr lang="en-GB" b="0" dirty="0"/>
              <a:t>Alternative Python-like syntax may be used to convert string to a stream of bytes – the "b" prefix, e.g.</a:t>
            </a:r>
          </a:p>
          <a:p>
            <a:endParaRPr lang="en-GB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rgbClr val="0070C0"/>
                </a:solidFill>
                <a:latin typeface="Consolas" panose="020B0609020204030204" pitchFamily="49" charset="0"/>
              </a:rPr>
              <a:t>let</a:t>
            </a:r>
            <a:r>
              <a:rPr lang="en-US" sz="1200" b="0" dirty="0">
                <a:latin typeface="Consolas" panose="020B0609020204030204" pitchFamily="49" charset="0"/>
              </a:rPr>
              <a:t> text1 = std::io::</a:t>
            </a:r>
            <a:r>
              <a:rPr lang="en-US" sz="1200" b="0" dirty="0" err="1">
                <a:latin typeface="Consolas" panose="020B0609020204030204" pitchFamily="49" charset="0"/>
              </a:rPr>
              <a:t>stdout</a:t>
            </a:r>
            <a:r>
              <a:rPr lang="en-US" sz="1200" b="0" dirty="0">
                <a:latin typeface="Consolas" panose="020B0609020204030204" pitchFamily="49" charset="0"/>
              </a:rPr>
              <a:t>().write(</a:t>
            </a:r>
            <a:r>
              <a:rPr lang="en-US" sz="1200" b="1" dirty="0" err="1">
                <a:latin typeface="Consolas" panose="020B0609020204030204" pitchFamily="49" charset="0"/>
              </a:rPr>
              <a:t>b</a:t>
            </a:r>
            <a:r>
              <a:rPr lang="en-US" sz="1200" b="0" dirty="0" err="1">
                <a:solidFill>
                  <a:srgbClr val="7030A0"/>
                </a:solidFill>
                <a:latin typeface="Consolas" panose="020B0609020204030204" pitchFamily="49" charset="0"/>
              </a:rPr>
              <a:t>"Hello</a:t>
            </a:r>
            <a:r>
              <a:rPr lang="en-US" sz="1200" b="0" dirty="0">
                <a:solidFill>
                  <a:srgbClr val="7030A0"/>
                </a:solidFill>
                <a:latin typeface="Consolas" panose="020B0609020204030204" pitchFamily="49" charset="0"/>
              </a:rPr>
              <a:t> "</a:t>
            </a:r>
            <a:r>
              <a:rPr lang="en-US" sz="1200" b="0" dirty="0">
                <a:latin typeface="Consolas" panose="020B0609020204030204" pitchFamily="49" charset="0"/>
              </a:rPr>
              <a:t>).unwrap();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1" dirty="0">
              <a:latin typeface="Consolas" panose="020B060902020403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1" dirty="0">
              <a:latin typeface="Consolas" panose="020B060902020403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latin typeface="Consolas" panose="020B0609020204030204" pitchFamily="49" charset="0"/>
            </a:endParaRPr>
          </a:p>
          <a:p>
            <a:endParaRPr lang="en-GB" b="0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67630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r>
              <a:rPr lang="en-GB" b="1" dirty="0"/>
              <a:t>Notes.</a:t>
            </a:r>
          </a:p>
          <a:p>
            <a:endParaRPr lang="en-GB" b="0" dirty="0"/>
          </a:p>
          <a:p>
            <a:r>
              <a:rPr lang="en-GB" b="0" dirty="0"/>
              <a:t>We could make this code a little shorter by adding:</a:t>
            </a:r>
          </a:p>
          <a:p>
            <a:endParaRPr lang="en-GB" b="0" dirty="0"/>
          </a:p>
          <a:p>
            <a:r>
              <a:rPr lang="en-GB" b="1" dirty="0"/>
              <a:t>use std::io</a:t>
            </a:r>
          </a:p>
          <a:p>
            <a:endParaRPr lang="en-GB" b="0" dirty="0"/>
          </a:p>
          <a:p>
            <a:r>
              <a:rPr lang="en-GB" b="0" dirty="0"/>
              <a:t>However, we've left this "as is" for illustrative purposes.</a:t>
            </a:r>
          </a:p>
          <a:p>
            <a:endParaRPr lang="en-GB" b="0" dirty="0"/>
          </a:p>
          <a:p>
            <a:endParaRPr lang="en-GB" b="1" dirty="0"/>
          </a:p>
          <a:p>
            <a:r>
              <a:rPr lang="en-GB" b="0" dirty="0"/>
              <a:t>The debug macro ("</a:t>
            </a:r>
            <a:r>
              <a:rPr lang="en-GB" b="0" dirty="0" err="1"/>
              <a:t>dbg</a:t>
            </a:r>
            <a:r>
              <a:rPr lang="en-GB" b="0" dirty="0"/>
              <a:t>!") is a very useful tool, as it prints (to STDERR) </a:t>
            </a:r>
            <a:r>
              <a:rPr lang="en-GB" b="0" i="1" dirty="0"/>
              <a:t>and</a:t>
            </a:r>
            <a:r>
              <a:rPr lang="en-GB" b="0" dirty="0"/>
              <a:t> returns the value of a given expression; we're just using it's print functionality here but it is perfectly possible to store its result in a variable and then use it for assertion.</a:t>
            </a:r>
          </a:p>
          <a:p>
            <a:endParaRPr lang="en-GB" b="0" dirty="0"/>
          </a:p>
          <a:p>
            <a:r>
              <a:rPr lang="en-GB" b="0" dirty="0"/>
              <a:t>It goes without saying – but we will anyway – that it should </a:t>
            </a:r>
            <a:r>
              <a:rPr lang="en-GB" b="0" i="1" dirty="0"/>
              <a:t>not</a:t>
            </a:r>
            <a:r>
              <a:rPr lang="en-GB" b="0" dirty="0"/>
              <a:t> be included in production code (- there are better alternatives, e.g. the "log" crate's "debug!" macro)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56286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Of course, for any numeric data entered as a string, it's necessary to check that it can be successfully cast to/parsed as the required numeric data type.</a:t>
            </a:r>
          </a:p>
          <a:p>
            <a:endParaRPr lang="en-GB" dirty="0"/>
          </a:p>
          <a:p>
            <a:r>
              <a:rPr lang="en-GB" dirty="0"/>
              <a:t>For more on traits, please refer to Chapter 14.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15021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As you can see, the Rust solution is not very different to the C original; similar concepts are at play here.</a:t>
            </a:r>
          </a:p>
          <a:p>
            <a:endParaRPr lang="en-GB" dirty="0"/>
          </a:p>
          <a:p>
            <a:r>
              <a:rPr lang="en-GB" dirty="0"/>
              <a:t>In the Rust solution we need to call env::</a:t>
            </a:r>
            <a:r>
              <a:rPr lang="en-GB" dirty="0" err="1"/>
              <a:t>args</a:t>
            </a:r>
            <a:r>
              <a:rPr lang="en-GB" dirty="0"/>
              <a:t>, a handy function that returns an iterator of the command line arguments (including the application's name).  By chaining the collect function, it is possible to convert this iterator into a vector which contains all the elements from the command line.   </a:t>
            </a:r>
          </a:p>
          <a:p>
            <a:endParaRPr lang="en-GB" dirty="0"/>
          </a:p>
          <a:p>
            <a:r>
              <a:rPr lang="en-GB" dirty="0"/>
              <a:t>You may note that the </a:t>
            </a:r>
            <a:r>
              <a:rPr lang="en-GB" dirty="0" err="1"/>
              <a:t>Vec</a:t>
            </a:r>
            <a:r>
              <a:rPr lang="en-GB" dirty="0"/>
              <a:t> (vector type) has been annotated – we want to store these values as strings.   Generally annotation isn't needed here (a "_" placeholder should suffice) but collect() causes Rust an issue as it isn't able to implicitly infer the data types.  Once we have the vector, we can use the </a:t>
            </a:r>
            <a:r>
              <a:rPr lang="en-GB" dirty="0" err="1"/>
              <a:t>len</a:t>
            </a:r>
            <a:r>
              <a:rPr lang="en-GB" dirty="0"/>
              <a:t> method to get the number of elements present; this is returned as a </a:t>
            </a:r>
            <a:r>
              <a:rPr lang="en-GB" dirty="0" err="1"/>
              <a:t>usize</a:t>
            </a:r>
            <a:r>
              <a:rPr lang="en-GB" dirty="0"/>
              <a:t> (unsigned integer) primitive data type (32 bit or 64 bit).</a:t>
            </a:r>
          </a:p>
          <a:p>
            <a:endParaRPr lang="en-GB" dirty="0"/>
          </a:p>
          <a:p>
            <a:r>
              <a:rPr lang="en-GB" dirty="0"/>
              <a:t>Once we have these argument strings we can either use a simple index (</a:t>
            </a:r>
            <a:r>
              <a:rPr lang="en-GB" dirty="0" err="1"/>
              <a:t>Vec</a:t>
            </a:r>
            <a:r>
              <a:rPr lang="en-GB" dirty="0"/>
              <a:t> type implements the Index trait) or use Rust's read-only slicing mechanism (not dissimilar to Python's) to take reference to the index-specified portion of the vector; we choose the latter here.  Either allows us to access any argument for printing (in the error message) or processing…</a:t>
            </a:r>
          </a:p>
          <a:p>
            <a:endParaRPr lang="en-GB" dirty="0"/>
          </a:p>
          <a:p>
            <a:r>
              <a:rPr lang="en-GB" b="1" dirty="0"/>
              <a:t>Further reading:</a:t>
            </a:r>
          </a:p>
          <a:p>
            <a:r>
              <a:rPr lang="en-GB" dirty="0"/>
              <a:t>https://doc.rust-lang.org/std/vec/struct.Vec.html</a:t>
            </a:r>
          </a:p>
          <a:p>
            <a:r>
              <a:rPr lang="en-GB" dirty="0"/>
              <a:t>https://doc.rust-lang.org/book/ch04-03-slices.html</a:t>
            </a:r>
          </a:p>
          <a:p>
            <a:r>
              <a:rPr lang="en-GB" dirty="0"/>
              <a:t>https://doc.rust-lang.org/std/primitive.usize.html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646333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95196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680858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This lab focuses on using various Input and Output techniques to process (and output) data collected from stdin and the command line.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296731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586643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414770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Some additional information you may find useful…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473228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 Rust, keywords are separated into three distinct categories.</a:t>
            </a:r>
          </a:p>
          <a:p>
            <a:endParaRPr lang="en-GB" dirty="0"/>
          </a:p>
          <a:p>
            <a:r>
              <a:rPr lang="en-GB" dirty="0"/>
              <a:t>These categories are:</a:t>
            </a:r>
          </a:p>
          <a:p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Strict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Reserved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Weak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Each category refers to the keywords level of restriction in terms of naming identifiers, e.g. items, variables, labels, crates etc.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In detail then: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Strict	- cannot be used for naming identifiers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Reserved 	- at time of writing, these keywords are reserved for </a:t>
            </a:r>
            <a:r>
              <a:rPr lang="en-GB" i="1" dirty="0"/>
              <a:t>future</a:t>
            </a:r>
            <a:r>
              <a:rPr lang="en-GB" dirty="0"/>
              <a:t> use (to make existing code forward-compatible with new Rust language development)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Weak	- only have special meaning in particular contexts, so may be usable as an identifier ("union" is the quoted example of this)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In addition it is possible to use </a:t>
            </a:r>
            <a:r>
              <a:rPr lang="en-GB" i="1" dirty="0"/>
              <a:t>raw</a:t>
            </a:r>
            <a:r>
              <a:rPr lang="en-GB" dirty="0"/>
              <a:t> identifiers.  A raw identifier allows you to use keywords as an identifier; simply prefix the keyword with "r#".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For example…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b="1" dirty="0" err="1"/>
              <a:t>fn</a:t>
            </a:r>
            <a:r>
              <a:rPr lang="en-GB" b="1" dirty="0"/>
              <a:t> move() 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b="1" dirty="0"/>
              <a:t>     //do something…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b="1" dirty="0"/>
              <a:t>}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i="1" dirty="0"/>
              <a:t>won't </a:t>
            </a:r>
            <a:r>
              <a:rPr lang="en-GB" dirty="0"/>
              <a:t>compile.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However, this </a:t>
            </a:r>
            <a:r>
              <a:rPr lang="en-GB" i="1" dirty="0"/>
              <a:t>will</a:t>
            </a:r>
            <a:r>
              <a:rPr lang="en-GB" dirty="0"/>
              <a:t>: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 err="1"/>
              <a:t>fn</a:t>
            </a:r>
            <a:r>
              <a:rPr lang="en-GB" dirty="0"/>
              <a:t> </a:t>
            </a:r>
            <a:r>
              <a:rPr lang="en-GB" b="1" dirty="0" err="1"/>
              <a:t>r#</a:t>
            </a:r>
            <a:r>
              <a:rPr lang="en-GB" dirty="0" err="1"/>
              <a:t>move</a:t>
            </a:r>
            <a:r>
              <a:rPr lang="en-GB" dirty="0"/>
              <a:t>() 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     //do something…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}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In addition, the "r#" must also be used on the function call itself.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07712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82129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Basic input and output is a core component of many programming languages – Rust is no exception.</a:t>
            </a:r>
          </a:p>
          <a:p>
            <a:endParaRPr lang="en-GB" dirty="0"/>
          </a:p>
          <a:p>
            <a:r>
              <a:rPr lang="en-GB" dirty="0"/>
              <a:t>Let’s explore some simple input and output techniques  hopefully, you should see some parallels with 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63121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 this example we are using the Rust print macro; hopefully nothing too upsetting here </a:t>
            </a:r>
            <a:r>
              <a:rPr lang="en-GB" dirty="0">
                <a:sym typeface="Wingdings" panose="05000000000000000000" pitchFamily="2" charset="2"/>
              </a:rPr>
              <a:t></a:t>
            </a:r>
            <a:endParaRPr lang="en-GB" dirty="0"/>
          </a:p>
          <a:p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Note the use of "{" and "}" as pincher-like placeholders for the variables; formatting for decimal places is very similar to C's format specifier in this example.</a:t>
            </a:r>
          </a:p>
          <a:p>
            <a:endParaRPr lang="en-GB" dirty="0"/>
          </a:p>
          <a:p>
            <a:r>
              <a:rPr lang="en-GB" dirty="0"/>
              <a:t>This is essentially identical to Rust's </a:t>
            </a:r>
            <a:r>
              <a:rPr lang="en-GB" dirty="0" err="1"/>
              <a:t>println</a:t>
            </a:r>
            <a:r>
              <a:rPr lang="en-GB" dirty="0"/>
              <a:t>! Macro but it </a:t>
            </a:r>
            <a:r>
              <a:rPr lang="en-GB" i="1" dirty="0"/>
              <a:t>doesn't</a:t>
            </a:r>
            <a:r>
              <a:rPr lang="en-GB" dirty="0"/>
              <a:t> generate a newline.</a:t>
            </a:r>
          </a:p>
          <a:p>
            <a:endParaRPr lang="en-GB" dirty="0"/>
          </a:p>
          <a:p>
            <a:endParaRPr lang="en-GB" b="1" dirty="0"/>
          </a:p>
          <a:p>
            <a:r>
              <a:rPr lang="en-GB" b="1" dirty="0"/>
              <a:t>Further reading:</a:t>
            </a:r>
          </a:p>
          <a:p>
            <a:r>
              <a:rPr lang="en-GB" dirty="0"/>
              <a:t>https://doc.rust-lang.org/std/macro.print.html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33223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 this example we are using the Rust </a:t>
            </a:r>
            <a:r>
              <a:rPr lang="en-GB" dirty="0" err="1"/>
              <a:t>println</a:t>
            </a:r>
            <a:r>
              <a:rPr lang="en-GB" dirty="0"/>
              <a:t>! macro.</a:t>
            </a:r>
          </a:p>
          <a:p>
            <a:endParaRPr lang="en-GB" dirty="0"/>
          </a:p>
          <a:p>
            <a:r>
              <a:rPr lang="en-GB" dirty="0"/>
              <a:t>This is essentially identical to C's </a:t>
            </a:r>
            <a:r>
              <a:rPr lang="en-GB" dirty="0" err="1"/>
              <a:t>printf</a:t>
            </a:r>
            <a:r>
              <a:rPr lang="en-GB" dirty="0"/>
              <a:t> function without the need for explicit new-line – it does this automatically.</a:t>
            </a:r>
          </a:p>
          <a:p>
            <a:endParaRPr lang="en-GB" dirty="0"/>
          </a:p>
          <a:p>
            <a:endParaRPr lang="en-GB" dirty="0"/>
          </a:p>
          <a:p>
            <a:r>
              <a:rPr lang="en-GB" b="1" dirty="0"/>
              <a:t>Note.</a:t>
            </a:r>
          </a:p>
          <a:p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In the case of both macros (print! and </a:t>
            </a:r>
            <a:r>
              <a:rPr lang="en-GB" dirty="0" err="1"/>
              <a:t>println</a:t>
            </a:r>
            <a:r>
              <a:rPr lang="en-GB" dirty="0"/>
              <a:t>!), output should be limited to standard, i.e. normal program output, </a:t>
            </a:r>
            <a:r>
              <a:rPr lang="en-GB" i="1" dirty="0"/>
              <a:t>not</a:t>
            </a:r>
            <a:r>
              <a:rPr lang="en-GB" dirty="0"/>
              <a:t> errors nor test/progress messages – these are handled by the </a:t>
            </a:r>
            <a:r>
              <a:rPr lang="en-GB" dirty="0" err="1"/>
              <a:t>eprint</a:t>
            </a:r>
            <a:r>
              <a:rPr lang="en-GB" dirty="0"/>
              <a:t>! and </a:t>
            </a:r>
            <a:r>
              <a:rPr lang="en-GB" dirty="0" err="1"/>
              <a:t>eprintln</a:t>
            </a:r>
            <a:r>
              <a:rPr lang="en-GB" dirty="0"/>
              <a:t> macros.</a:t>
            </a:r>
          </a:p>
          <a:p>
            <a:endParaRPr lang="en-GB" dirty="0"/>
          </a:p>
          <a:p>
            <a:endParaRPr lang="en-GB" dirty="0"/>
          </a:p>
          <a:p>
            <a:r>
              <a:rPr lang="en-GB" b="1" dirty="0"/>
              <a:t>Further reading: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https://doc.rust-lang.org/std/macro.println.html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23612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78553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dirty="0"/>
              <a:t>Technical note. </a:t>
            </a:r>
          </a:p>
          <a:p>
            <a:endParaRPr lang="en-GB" dirty="0"/>
          </a:p>
          <a:p>
            <a:r>
              <a:rPr lang="en-GB" dirty="0"/>
              <a:t>The "#" inside the format string provides a form of "alternate" printing, prepending the number with the appropriate prefix, e.g. "0x" for hex etc.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15059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dirty="0">
                <a:latin typeface="Consolas" panose="020B0609020204030204" pitchFamily="49" charset="0"/>
              </a:rPr>
              <a:t>With comments…</a:t>
            </a:r>
          </a:p>
          <a:p>
            <a:pPr algn="l"/>
            <a:endParaRPr lang="en-GB" sz="1200" dirty="0">
              <a:latin typeface="Consolas" panose="020B0609020204030204" pitchFamily="49" charset="0"/>
            </a:endParaRPr>
          </a:p>
          <a:p>
            <a:pPr algn="l"/>
            <a:r>
              <a:rPr lang="en-GB" sz="1200" dirty="0" err="1">
                <a:latin typeface="Consolas" panose="020B0609020204030204" pitchFamily="49" charset="0"/>
              </a:rPr>
              <a:t>println</a:t>
            </a:r>
            <a:r>
              <a:rPr lang="en-GB" sz="1200" dirty="0">
                <a:latin typeface="Consolas" panose="020B0609020204030204" pitchFamily="49" charset="0"/>
              </a:rPr>
              <a:t>!("Number is {:8}", num1);     //width only       </a:t>
            </a:r>
          </a:p>
          <a:p>
            <a:pPr algn="l"/>
            <a:r>
              <a:rPr lang="en-GB" sz="1200" dirty="0" err="1">
                <a:latin typeface="Consolas" panose="020B0609020204030204" pitchFamily="49" charset="0"/>
              </a:rPr>
              <a:t>println</a:t>
            </a:r>
            <a:r>
              <a:rPr lang="en-GB" sz="1200" dirty="0">
                <a:latin typeface="Consolas" panose="020B0609020204030204" pitchFamily="49" charset="0"/>
              </a:rPr>
              <a:t>!("Number is {:08}", num1);    //width with leading 0s    </a:t>
            </a:r>
          </a:p>
          <a:p>
            <a:pPr algn="l"/>
            <a:r>
              <a:rPr lang="en-GB" sz="1200" dirty="0" err="1">
                <a:latin typeface="Consolas" panose="020B0609020204030204" pitchFamily="49" charset="0"/>
              </a:rPr>
              <a:t>println</a:t>
            </a:r>
            <a:r>
              <a:rPr lang="en-GB" sz="1200" dirty="0">
                <a:latin typeface="Consolas" panose="020B0609020204030204" pitchFamily="49" charset="0"/>
              </a:rPr>
              <a:t>!("Number is {:+8}", num1);    //+ if positive, always prefix     </a:t>
            </a:r>
          </a:p>
          <a:p>
            <a:pPr algn="l"/>
            <a:r>
              <a:rPr lang="en-GB" sz="1200" dirty="0" err="1">
                <a:latin typeface="Consolas" panose="020B0609020204030204" pitchFamily="49" charset="0"/>
              </a:rPr>
              <a:t>println</a:t>
            </a:r>
            <a:r>
              <a:rPr lang="en-GB" sz="1200" dirty="0">
                <a:latin typeface="Consolas" panose="020B0609020204030204" pitchFamily="49" charset="0"/>
              </a:rPr>
              <a:t>!("Number is {:-8}", num1);     //- if negative (currently not used)   </a:t>
            </a:r>
          </a:p>
          <a:p>
            <a:pPr algn="l"/>
            <a:r>
              <a:rPr lang="en-GB" sz="1200" dirty="0" err="1">
                <a:latin typeface="Consolas" panose="020B0609020204030204" pitchFamily="49" charset="0"/>
              </a:rPr>
              <a:t>println</a:t>
            </a:r>
            <a:r>
              <a:rPr lang="en-GB" sz="1200" dirty="0">
                <a:latin typeface="Consolas" panose="020B0609020204030204" pitchFamily="49" charset="0"/>
              </a:rPr>
              <a:t>!("Number is {:*&lt;8}", num1);   //left align, fill * char within width    </a:t>
            </a:r>
          </a:p>
          <a:p>
            <a:pPr algn="l"/>
            <a:r>
              <a:rPr lang="en-GB" sz="1200" dirty="0" err="1">
                <a:latin typeface="Consolas" panose="020B0609020204030204" pitchFamily="49" charset="0"/>
              </a:rPr>
              <a:t>println</a:t>
            </a:r>
            <a:r>
              <a:rPr lang="en-GB" sz="1200" dirty="0">
                <a:latin typeface="Consolas" panose="020B0609020204030204" pitchFamily="49" charset="0"/>
              </a:rPr>
              <a:t>!("Number is {:&lt;8}", num1);    //left align within width    </a:t>
            </a:r>
          </a:p>
          <a:p>
            <a:pPr algn="l"/>
            <a:r>
              <a:rPr lang="en-GB" sz="1200" dirty="0" err="1">
                <a:latin typeface="Consolas" panose="020B0609020204030204" pitchFamily="49" charset="0"/>
              </a:rPr>
              <a:t>println</a:t>
            </a:r>
            <a:r>
              <a:rPr lang="en-GB" sz="1200" dirty="0">
                <a:latin typeface="Consolas" panose="020B0609020204030204" pitchFamily="49" charset="0"/>
              </a:rPr>
              <a:t>!("Number is {:^8}", num1);    //centred within width    </a:t>
            </a:r>
          </a:p>
          <a:p>
            <a:pPr algn="l"/>
            <a:r>
              <a:rPr lang="en-GB" sz="1200" dirty="0" err="1">
                <a:latin typeface="Consolas" panose="020B0609020204030204" pitchFamily="49" charset="0"/>
              </a:rPr>
              <a:t>println</a:t>
            </a:r>
            <a:r>
              <a:rPr lang="en-GB" sz="1200" dirty="0">
                <a:latin typeface="Consolas" panose="020B0609020204030204" pitchFamily="49" charset="0"/>
              </a:rPr>
              <a:t>!("Number is {:&gt;8}", num1);    //right align within width        </a:t>
            </a:r>
          </a:p>
          <a:p>
            <a:pPr algn="l"/>
            <a:r>
              <a:rPr lang="en-GB" sz="1200" dirty="0" err="1">
                <a:latin typeface="Consolas" panose="020B0609020204030204" pitchFamily="49" charset="0"/>
              </a:rPr>
              <a:t>println</a:t>
            </a:r>
            <a:r>
              <a:rPr lang="en-GB" sz="1200" dirty="0">
                <a:latin typeface="Consolas" panose="020B0609020204030204" pitchFamily="49" charset="0"/>
              </a:rPr>
              <a:t>!("Number is {:.4}", num2);    //4 dec places    </a:t>
            </a:r>
          </a:p>
          <a:p>
            <a:pPr algn="l"/>
            <a:r>
              <a:rPr lang="en-GB" sz="1200" dirty="0" err="1">
                <a:latin typeface="Consolas" panose="020B0609020204030204" pitchFamily="49" charset="0"/>
              </a:rPr>
              <a:t>println</a:t>
            </a:r>
            <a:r>
              <a:rPr lang="en-GB" sz="1200" dirty="0">
                <a:latin typeface="Consolas" panose="020B0609020204030204" pitchFamily="49" charset="0"/>
              </a:rPr>
              <a:t>!("Number is {:10.4}", num2);    //4 dec places within 10 char width</a:t>
            </a:r>
            <a:endParaRPr lang="en-GB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92922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White /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4785" y="2322726"/>
            <a:ext cx="6596062" cy="2431485"/>
          </a:xfrm>
        </p:spPr>
        <p:txBody>
          <a:bodyPr anchor="b" anchorCtr="0">
            <a:noAutofit/>
          </a:bodyPr>
          <a:lstStyle>
            <a:lvl1pPr algn="l">
              <a:lnSpc>
                <a:spcPct val="90000"/>
              </a:lnSpc>
              <a:defRPr sz="5600" baseline="0">
                <a:solidFill>
                  <a:srgbClr val="004050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  <a:endParaRPr lang="en-GB" noProof="0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55" r="11010"/>
          <a:stretch/>
        </p:blipFill>
        <p:spPr>
          <a:xfrm>
            <a:off x="7171920" y="-4252"/>
            <a:ext cx="5020079" cy="5635931"/>
          </a:xfrm>
          <a:prstGeom prst="rect">
            <a:avLst/>
          </a:prstGeom>
        </p:spPr>
      </p:pic>
      <p:pic>
        <p:nvPicPr>
          <p:cNvPr id="12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76237" y="5768975"/>
            <a:ext cx="6604609" cy="709613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dirty="0"/>
              <a:t>Subtitle here</a:t>
            </a:r>
          </a:p>
        </p:txBody>
      </p:sp>
    </p:spTree>
    <p:extLst>
      <p:ext uri="{BB962C8B-B14F-4D97-AF65-F5344CB8AC3E}">
        <p14:creationId xmlns:p14="http://schemas.microsoft.com/office/powerpoint/2010/main" val="38568465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1457" userDrawn="1">
          <p15:clr>
            <a:srgbClr val="FBAE40"/>
          </p15:clr>
        </p15:guide>
        <p15:guide id="3" orient="horz" pos="3634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range Background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944"/>
          <a:stretch/>
        </p:blipFill>
        <p:spPr>
          <a:xfrm>
            <a:off x="0" y="-1"/>
            <a:ext cx="12192000" cy="68622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7" name="Content Placeholder 3"/>
          <p:cNvSpPr>
            <a:spLocks noGrp="1"/>
          </p:cNvSpPr>
          <p:nvPr>
            <p:ph sz="quarter" idx="10"/>
          </p:nvPr>
        </p:nvSpPr>
        <p:spPr>
          <a:xfrm>
            <a:off x="385299" y="5768975"/>
            <a:ext cx="5627171" cy="7096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990026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range Background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607"/>
          <a:stretch/>
        </p:blipFill>
        <p:spPr>
          <a:xfrm>
            <a:off x="0" y="-1"/>
            <a:ext cx="12192000" cy="688791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8" name="Content Placeholder 3"/>
          <p:cNvSpPr>
            <a:spLocks noGrp="1"/>
          </p:cNvSpPr>
          <p:nvPr>
            <p:ph sz="quarter" idx="10"/>
          </p:nvPr>
        </p:nvSpPr>
        <p:spPr>
          <a:xfrm>
            <a:off x="385299" y="5768975"/>
            <a:ext cx="5627171" cy="72263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945117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range Background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32"/>
          <a:stretch/>
        </p:blipFill>
        <p:spPr>
          <a:xfrm>
            <a:off x="0" y="1"/>
            <a:ext cx="12192000" cy="687081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7" name="Content Placeholder 3"/>
          <p:cNvSpPr>
            <a:spLocks noGrp="1"/>
          </p:cNvSpPr>
          <p:nvPr>
            <p:ph sz="quarter" idx="10"/>
          </p:nvPr>
        </p:nvSpPr>
        <p:spPr>
          <a:xfrm>
            <a:off x="385299" y="5768975"/>
            <a:ext cx="5627171" cy="7096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023708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Orange Background C"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7" name="Content Placeholder 3"/>
          <p:cNvSpPr>
            <a:spLocks noGrp="1"/>
          </p:cNvSpPr>
          <p:nvPr>
            <p:ph sz="quarter" idx="10"/>
          </p:nvPr>
        </p:nvSpPr>
        <p:spPr>
          <a:xfrm>
            <a:off x="385299" y="5768975"/>
            <a:ext cx="5627171" cy="70584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399822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Orange Background C"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7" name="Content Placeholder 3"/>
          <p:cNvSpPr>
            <a:spLocks noGrp="1"/>
          </p:cNvSpPr>
          <p:nvPr>
            <p:ph sz="quarter" idx="10"/>
          </p:nvPr>
        </p:nvSpPr>
        <p:spPr>
          <a:xfrm>
            <a:off x="385299" y="5768975"/>
            <a:ext cx="5627171" cy="7096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561655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Orange Background C"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7" name="Content Placeholder 3"/>
          <p:cNvSpPr>
            <a:spLocks noGrp="1"/>
          </p:cNvSpPr>
          <p:nvPr>
            <p:ph sz="quarter" idx="10"/>
          </p:nvPr>
        </p:nvSpPr>
        <p:spPr>
          <a:xfrm>
            <a:off x="385300" y="5768975"/>
            <a:ext cx="3824288" cy="71439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283943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1 Section Divid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3">
            <a:extLst>
              <a:ext uri="{FF2B5EF4-FFF2-40B4-BE49-F238E27FC236}">
                <a16:creationId xmlns:a16="http://schemas.microsoft.com/office/drawing/2014/main" id="{3344A4B7-0EC8-AD4A-8611-5B12AB419DC2}"/>
              </a:ext>
            </a:extLst>
          </p:cNvPr>
          <p:cNvSpPr/>
          <p:nvPr userDrawn="1"/>
        </p:nvSpPr>
        <p:spPr>
          <a:xfrm>
            <a:off x="0" y="0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10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4784" y="343368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451938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2 Section Divider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6238" y="1756434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09" y="1897166"/>
            <a:ext cx="11479292" cy="4960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1772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3 Section Divider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453"/>
          <a:stretch/>
        </p:blipFill>
        <p:spPr>
          <a:xfrm>
            <a:off x="-1" y="2138695"/>
            <a:ext cx="11137643" cy="497337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7037" y="116954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92691454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4 Section Divider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7037" y="116954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7"/>
          <a:stretch/>
        </p:blipFill>
        <p:spPr>
          <a:xfrm>
            <a:off x="0" y="2294314"/>
            <a:ext cx="9545652" cy="4066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6902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White / T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63" r="13611"/>
          <a:stretch/>
        </p:blipFill>
        <p:spPr>
          <a:xfrm>
            <a:off x="7096499" y="0"/>
            <a:ext cx="5098350" cy="56698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4785" y="2322726"/>
            <a:ext cx="6596062" cy="2431485"/>
          </a:xfrm>
        </p:spPr>
        <p:txBody>
          <a:bodyPr anchor="b" anchorCtr="0">
            <a:noAutofit/>
          </a:bodyPr>
          <a:lstStyle>
            <a:lvl1pPr algn="l">
              <a:lnSpc>
                <a:spcPct val="90000"/>
              </a:lnSpc>
              <a:defRPr sz="5600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pic>
        <p:nvPicPr>
          <p:cNvPr id="12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76237" y="5768975"/>
            <a:ext cx="6604609" cy="709613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dirty="0"/>
              <a:t>Subtitle here</a:t>
            </a:r>
          </a:p>
        </p:txBody>
      </p:sp>
    </p:spTree>
    <p:extLst>
      <p:ext uri="{BB962C8B-B14F-4D97-AF65-F5344CB8AC3E}">
        <p14:creationId xmlns:p14="http://schemas.microsoft.com/office/powerpoint/2010/main" val="40459597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4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s or 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/>
          <p:cNvCxnSpPr/>
          <p:nvPr userDrawn="1"/>
        </p:nvCxnSpPr>
        <p:spPr>
          <a:xfrm>
            <a:off x="3101975" y="1925767"/>
            <a:ext cx="8523287" cy="0"/>
          </a:xfrm>
          <a:prstGeom prst="line">
            <a:avLst/>
          </a:prstGeom>
          <a:ln w="19050">
            <a:solidFill>
              <a:srgbClr val="004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 userDrawn="1"/>
        </p:nvCxnSpPr>
        <p:spPr>
          <a:xfrm>
            <a:off x="3101975" y="2587060"/>
            <a:ext cx="8523287" cy="0"/>
          </a:xfrm>
          <a:prstGeom prst="line">
            <a:avLst/>
          </a:prstGeom>
          <a:ln w="19050">
            <a:solidFill>
              <a:srgbClr val="004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 userDrawn="1"/>
        </p:nvCxnSpPr>
        <p:spPr>
          <a:xfrm>
            <a:off x="3101975" y="3248353"/>
            <a:ext cx="8523287" cy="0"/>
          </a:xfrm>
          <a:prstGeom prst="line">
            <a:avLst/>
          </a:prstGeom>
          <a:ln w="19050">
            <a:solidFill>
              <a:srgbClr val="004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 userDrawn="1"/>
        </p:nvCxnSpPr>
        <p:spPr>
          <a:xfrm>
            <a:off x="3101975" y="3909646"/>
            <a:ext cx="8523287" cy="0"/>
          </a:xfrm>
          <a:prstGeom prst="line">
            <a:avLst/>
          </a:prstGeom>
          <a:ln w="19050">
            <a:solidFill>
              <a:srgbClr val="004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 userDrawn="1"/>
        </p:nvCxnSpPr>
        <p:spPr>
          <a:xfrm>
            <a:off x="3101975" y="4570939"/>
            <a:ext cx="8523287" cy="0"/>
          </a:xfrm>
          <a:prstGeom prst="line">
            <a:avLst/>
          </a:prstGeom>
          <a:ln w="19050">
            <a:solidFill>
              <a:srgbClr val="004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 userDrawn="1"/>
        </p:nvCxnSpPr>
        <p:spPr>
          <a:xfrm>
            <a:off x="3101975" y="5232231"/>
            <a:ext cx="8523287" cy="0"/>
          </a:xfrm>
          <a:prstGeom prst="line">
            <a:avLst/>
          </a:prstGeom>
          <a:ln w="19050">
            <a:solidFill>
              <a:srgbClr val="004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3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25640" y="3666044"/>
            <a:ext cx="2923326" cy="2198740"/>
          </a:xfrm>
          <a:prstGeom prst="rect">
            <a:avLst/>
          </a:prstGeom>
        </p:spPr>
      </p:pic>
      <p:sp>
        <p:nvSpPr>
          <p:cNvPr id="30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925767"/>
            <a:ext cx="2521449" cy="196215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3200" cap="all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3299565" y="2060614"/>
            <a:ext cx="951760" cy="426737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2800"/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dirty="0"/>
              <a:t>TEXT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5037138" y="2107781"/>
            <a:ext cx="6588125" cy="376285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b="0"/>
            </a:lvl1pPr>
          </a:lstStyle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650"/>
              </a:spcAft>
              <a:buClrTx/>
              <a:buSzPct val="115000"/>
              <a:buFontTx/>
              <a:buNone/>
              <a:tabLst/>
              <a:defRPr/>
            </a:pPr>
            <a:r>
              <a:rPr lang="en-GB" sz="1800" b="0" i="0" kern="1200" dirty="0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Lorem ipsum </a:t>
            </a:r>
            <a:r>
              <a:rPr lang="en-GB" sz="1800" b="0" i="0" kern="1200" dirty="0" err="1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dolor</a:t>
            </a:r>
            <a:r>
              <a:rPr lang="en-GB" sz="1800" b="0" i="0" kern="1200" dirty="0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 sit </a:t>
            </a:r>
            <a:r>
              <a:rPr lang="en-GB" sz="1800" b="0" i="0" kern="1200" dirty="0" err="1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amet</a:t>
            </a:r>
            <a:endParaRPr lang="en-GB" sz="1800" dirty="0">
              <a:solidFill>
                <a:srgbClr val="004050"/>
              </a:solidFill>
            </a:endParaRPr>
          </a:p>
          <a:p>
            <a:pPr lvl="0"/>
            <a:endParaRPr lang="en-GB" dirty="0"/>
          </a:p>
        </p:txBody>
      </p:sp>
      <p:sp>
        <p:nvSpPr>
          <p:cNvPr id="3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3299565" y="2721905"/>
            <a:ext cx="951760" cy="426737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2800"/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dirty="0"/>
              <a:t>TEXT</a:t>
            </a:r>
          </a:p>
        </p:txBody>
      </p:sp>
      <p:sp>
        <p:nvSpPr>
          <p:cNvPr id="39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5037138" y="2769072"/>
            <a:ext cx="6588125" cy="376285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b="0"/>
            </a:lvl1pPr>
          </a:lstStyle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650"/>
              </a:spcAft>
              <a:buClrTx/>
              <a:buSzPct val="115000"/>
              <a:buFontTx/>
              <a:buNone/>
              <a:tabLst/>
              <a:defRPr/>
            </a:pPr>
            <a:r>
              <a:rPr lang="en-GB" sz="1800" b="0" i="0" kern="1200" dirty="0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Lorem ipsum </a:t>
            </a:r>
            <a:r>
              <a:rPr lang="en-GB" sz="1800" b="0" i="0" kern="1200" dirty="0" err="1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dolor</a:t>
            </a:r>
            <a:r>
              <a:rPr lang="en-GB" sz="1800" b="0" i="0" kern="1200" dirty="0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 sit </a:t>
            </a:r>
            <a:r>
              <a:rPr lang="en-GB" sz="1800" b="0" i="0" kern="1200" dirty="0" err="1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amet</a:t>
            </a:r>
            <a:endParaRPr lang="en-GB" sz="1800" dirty="0">
              <a:solidFill>
                <a:srgbClr val="004050"/>
              </a:solidFill>
            </a:endParaRPr>
          </a:p>
          <a:p>
            <a:pPr lvl="0"/>
            <a:endParaRPr lang="en-GB" dirty="0"/>
          </a:p>
        </p:txBody>
      </p:sp>
      <p:sp>
        <p:nvSpPr>
          <p:cNvPr id="40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3305695" y="3380601"/>
            <a:ext cx="951760" cy="426737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2800"/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dirty="0"/>
              <a:t>TEXT</a:t>
            </a:r>
          </a:p>
        </p:txBody>
      </p:sp>
      <p:sp>
        <p:nvSpPr>
          <p:cNvPr id="41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5043268" y="3427768"/>
            <a:ext cx="6588125" cy="376285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b="0"/>
            </a:lvl1pPr>
          </a:lstStyle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650"/>
              </a:spcAft>
              <a:buClrTx/>
              <a:buSzPct val="115000"/>
              <a:buFontTx/>
              <a:buNone/>
              <a:tabLst/>
              <a:defRPr/>
            </a:pPr>
            <a:r>
              <a:rPr lang="en-GB" sz="1800" b="0" i="0" kern="1200" dirty="0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Lorem ipsum </a:t>
            </a:r>
            <a:r>
              <a:rPr lang="en-GB" sz="1800" b="0" i="0" kern="1200" dirty="0" err="1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dolor</a:t>
            </a:r>
            <a:r>
              <a:rPr lang="en-GB" sz="1800" b="0" i="0" kern="1200" dirty="0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 sit </a:t>
            </a:r>
            <a:r>
              <a:rPr lang="en-GB" sz="1800" b="0" i="0" kern="1200" dirty="0" err="1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amet</a:t>
            </a:r>
            <a:endParaRPr lang="en-GB" sz="1800" dirty="0">
              <a:solidFill>
                <a:srgbClr val="004050"/>
              </a:solidFill>
            </a:endParaRPr>
          </a:p>
          <a:p>
            <a:pPr lvl="0"/>
            <a:endParaRPr lang="en-GB" dirty="0"/>
          </a:p>
        </p:txBody>
      </p:sp>
      <p:sp>
        <p:nvSpPr>
          <p:cNvPr id="42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3305695" y="4035597"/>
            <a:ext cx="951760" cy="426737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 sz="2800"/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TEXT</a:t>
            </a:r>
          </a:p>
        </p:txBody>
      </p:sp>
      <p:sp>
        <p:nvSpPr>
          <p:cNvPr id="43" name="Text Placeholder 6"/>
          <p:cNvSpPr>
            <a:spLocks noGrp="1"/>
          </p:cNvSpPr>
          <p:nvPr>
            <p:ph type="body" sz="quarter" idx="18" hasCustomPrompt="1"/>
          </p:nvPr>
        </p:nvSpPr>
        <p:spPr>
          <a:xfrm>
            <a:off x="5043268" y="4082764"/>
            <a:ext cx="6588125" cy="376285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b="0"/>
            </a:lvl1pPr>
          </a:lstStyle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650"/>
              </a:spcAft>
              <a:buClrTx/>
              <a:buSzPct val="115000"/>
              <a:buFontTx/>
              <a:buNone/>
              <a:tabLst/>
              <a:defRPr/>
            </a:pPr>
            <a:r>
              <a:rPr lang="en-GB" sz="1800" b="0" i="0" kern="1200" dirty="0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Lorem ipsum </a:t>
            </a:r>
            <a:r>
              <a:rPr lang="en-GB" sz="1800" b="0" i="0" kern="1200" dirty="0" err="1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dolor</a:t>
            </a:r>
            <a:r>
              <a:rPr lang="en-GB" sz="1800" b="0" i="0" kern="1200" dirty="0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 sit </a:t>
            </a:r>
            <a:r>
              <a:rPr lang="en-GB" sz="1800" b="0" i="0" kern="1200" dirty="0" err="1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amet</a:t>
            </a:r>
            <a:endParaRPr lang="en-GB" sz="1800" dirty="0">
              <a:solidFill>
                <a:srgbClr val="004050"/>
              </a:solidFill>
            </a:endParaRPr>
          </a:p>
          <a:p>
            <a:pPr lvl="0"/>
            <a:endParaRPr lang="en-GB" dirty="0"/>
          </a:p>
        </p:txBody>
      </p:sp>
      <p:sp>
        <p:nvSpPr>
          <p:cNvPr id="44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3299564" y="4700588"/>
            <a:ext cx="951760" cy="426737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 sz="2800"/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TEXT</a:t>
            </a:r>
          </a:p>
        </p:txBody>
      </p:sp>
      <p:sp>
        <p:nvSpPr>
          <p:cNvPr id="45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5037137" y="4747755"/>
            <a:ext cx="6588125" cy="376285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b="0"/>
            </a:lvl1pPr>
          </a:lstStyle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650"/>
              </a:spcAft>
              <a:buClrTx/>
              <a:buSzPct val="115000"/>
              <a:buFontTx/>
              <a:buNone/>
              <a:tabLst/>
              <a:defRPr/>
            </a:pPr>
            <a:r>
              <a:rPr lang="en-GB" sz="1800" b="0" i="0" kern="1200" dirty="0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Lorem ipsum </a:t>
            </a:r>
            <a:r>
              <a:rPr lang="en-GB" sz="1800" b="0" i="0" kern="1200" dirty="0" err="1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dolor</a:t>
            </a:r>
            <a:r>
              <a:rPr lang="en-GB" sz="1800" b="0" i="0" kern="1200" dirty="0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 sit </a:t>
            </a:r>
            <a:r>
              <a:rPr lang="en-GB" sz="1800" b="0" i="0" kern="1200" dirty="0" err="1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amet</a:t>
            </a:r>
            <a:endParaRPr lang="en-GB" sz="1800" dirty="0">
              <a:solidFill>
                <a:srgbClr val="004050"/>
              </a:solidFill>
            </a:endParaRPr>
          </a:p>
          <a:p>
            <a:pPr lvl="0"/>
            <a:endParaRPr lang="en-GB" dirty="0"/>
          </a:p>
        </p:txBody>
      </p:sp>
      <p:sp>
        <p:nvSpPr>
          <p:cNvPr id="46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3305695" y="5378225"/>
            <a:ext cx="951760" cy="426737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 sz="2800"/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TEXT</a:t>
            </a:r>
          </a:p>
        </p:txBody>
      </p:sp>
      <p:sp>
        <p:nvSpPr>
          <p:cNvPr id="47" name="Text Placeholder 6"/>
          <p:cNvSpPr>
            <a:spLocks noGrp="1"/>
          </p:cNvSpPr>
          <p:nvPr>
            <p:ph type="body" sz="quarter" idx="22" hasCustomPrompt="1"/>
          </p:nvPr>
        </p:nvSpPr>
        <p:spPr>
          <a:xfrm>
            <a:off x="5043268" y="5425392"/>
            <a:ext cx="6588125" cy="376285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b="0"/>
            </a:lvl1pPr>
          </a:lstStyle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650"/>
              </a:spcAft>
              <a:buClrTx/>
              <a:buSzPct val="115000"/>
              <a:buFontTx/>
              <a:buNone/>
              <a:tabLst/>
              <a:defRPr/>
            </a:pPr>
            <a:r>
              <a:rPr lang="en-GB" sz="1800" b="0" i="0" kern="1200" dirty="0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Lorem ipsum </a:t>
            </a:r>
            <a:r>
              <a:rPr lang="en-GB" sz="1800" b="0" i="0" kern="1200" dirty="0" err="1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dolor</a:t>
            </a:r>
            <a:r>
              <a:rPr lang="en-GB" sz="1800" b="0" i="0" kern="1200" dirty="0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 sit </a:t>
            </a:r>
            <a:r>
              <a:rPr lang="en-GB" sz="1800" b="0" i="0" kern="1200" dirty="0" err="1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amet</a:t>
            </a:r>
            <a:endParaRPr lang="en-GB" sz="1800" dirty="0">
              <a:solidFill>
                <a:srgbClr val="004050"/>
              </a:solidFill>
            </a:endParaRPr>
          </a:p>
          <a:p>
            <a:pPr lvl="0"/>
            <a:endParaRPr lang="en-GB" dirty="0"/>
          </a:p>
        </p:txBody>
      </p:sp>
      <p:pic>
        <p:nvPicPr>
          <p:cNvPr id="23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7" y="377825"/>
            <a:ext cx="781218" cy="55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0385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Slid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453"/>
          <a:stretch/>
        </p:blipFill>
        <p:spPr>
          <a:xfrm>
            <a:off x="0" y="3432381"/>
            <a:ext cx="5788325" cy="2584704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242034"/>
            <a:ext cx="3694112" cy="196215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Page title </a:t>
            </a:r>
            <a:br>
              <a:rPr lang="en-US" dirty="0"/>
            </a:br>
            <a:r>
              <a:rPr lang="en-US" dirty="0"/>
              <a:t>to sit here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195034" y="3432175"/>
            <a:ext cx="5621337" cy="3046413"/>
          </a:xfrm>
        </p:spPr>
        <p:txBody>
          <a:bodyPr/>
          <a:lstStyle>
            <a:lvl1pPr marL="270000" indent="-270000">
              <a:buFont typeface="Arial" panose="020B0604020202020204" pitchFamily="34" charset="0"/>
              <a:buChar char="•"/>
              <a:defRPr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400"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1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dirty="0"/>
              <a:t>Text to sit here</a:t>
            </a:r>
          </a:p>
          <a:p>
            <a:pPr lvl="1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dirty="0"/>
              <a:t>Text to sit here</a:t>
            </a:r>
          </a:p>
          <a:p>
            <a:pPr marL="180000" marR="0" lvl="1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Text to sit here</a:t>
            </a:r>
          </a:p>
          <a:p>
            <a:pPr marL="180000" marR="0" lvl="1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Text to sit here</a:t>
            </a:r>
          </a:p>
          <a:p>
            <a:pPr marL="180000" marR="0" lvl="1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Text to sit here</a:t>
            </a:r>
          </a:p>
          <a:p>
            <a:pPr lvl="1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GB" dirty="0"/>
          </a:p>
          <a:p>
            <a:pPr lvl="1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GB" dirty="0"/>
          </a:p>
          <a:p>
            <a:pPr lvl="1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GB" dirty="0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7" y="377825"/>
            <a:ext cx="781218" cy="55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2407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Slid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0832" y="1242034"/>
            <a:ext cx="2721143" cy="196215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FF004C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Page title </a:t>
            </a:r>
            <a:br>
              <a:rPr lang="en-US" dirty="0"/>
            </a:br>
            <a:r>
              <a:rPr lang="en-US" dirty="0"/>
              <a:t>to sit </a:t>
            </a:r>
            <a:br>
              <a:rPr lang="en-US" dirty="0"/>
            </a:br>
            <a:r>
              <a:rPr lang="en-US" dirty="0"/>
              <a:t>here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3293084" y="2366057"/>
            <a:ext cx="2719387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 b="0"/>
            </a:lvl1pPr>
            <a:lvl2pPr marL="180000" indent="-180000">
              <a:buFont typeface="Arial" panose="020B0604020202020204" pitchFamily="34" charset="0"/>
              <a:buChar char="•"/>
              <a:defRPr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6195034" y="2366057"/>
            <a:ext cx="2710841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 b="0"/>
            </a:lvl1pPr>
            <a:lvl2pPr marL="180000" indent="-180000">
              <a:buFont typeface="Arial" panose="020B0604020202020204" pitchFamily="34" charset="0"/>
              <a:buChar char="•"/>
              <a:defRPr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9094769" y="2366057"/>
            <a:ext cx="2719387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 b="0"/>
            </a:lvl1pPr>
            <a:lvl2pPr marL="180000" indent="-180000">
              <a:buFont typeface="Arial" panose="020B0604020202020204" pitchFamily="34" charset="0"/>
              <a:buChar char="•"/>
              <a:defRPr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2" name="Picture Placeholder 21"/>
          <p:cNvSpPr>
            <a:spLocks noGrp="1"/>
          </p:cNvSpPr>
          <p:nvPr>
            <p:ph type="pic" sz="quarter" idx="18" hasCustomPrompt="1"/>
          </p:nvPr>
        </p:nvSpPr>
        <p:spPr>
          <a:xfrm>
            <a:off x="3284538" y="1233488"/>
            <a:ext cx="785813" cy="78581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23" name="Picture Placeholder 21"/>
          <p:cNvSpPr>
            <a:spLocks noGrp="1"/>
          </p:cNvSpPr>
          <p:nvPr>
            <p:ph type="pic" sz="quarter" idx="19" hasCustomPrompt="1"/>
          </p:nvPr>
        </p:nvSpPr>
        <p:spPr>
          <a:xfrm>
            <a:off x="6186488" y="1226412"/>
            <a:ext cx="785813" cy="78581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24" name="Picture Placeholder 21"/>
          <p:cNvSpPr>
            <a:spLocks noGrp="1"/>
          </p:cNvSpPr>
          <p:nvPr>
            <p:ph type="pic" sz="quarter" idx="20" hasCustomPrompt="1"/>
          </p:nvPr>
        </p:nvSpPr>
        <p:spPr>
          <a:xfrm>
            <a:off x="9094769" y="1233488"/>
            <a:ext cx="785813" cy="78581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/>
              <a:t>icon</a:t>
            </a:r>
          </a:p>
        </p:txBody>
      </p:sp>
      <p:pic>
        <p:nvPicPr>
          <p:cNvPr id="10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7" y="377825"/>
            <a:ext cx="781218" cy="55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8902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Slide - With side bar C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349984"/>
            <a:ext cx="3443732" cy="2751998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800" cap="all" baseline="0">
                <a:solidFill>
                  <a:schemeClr val="bg1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slide title to sit here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4"/>
            <a:ext cx="5803900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 b="0"/>
            </a:lvl1pPr>
            <a:lvl2pPr marL="180000" indent="-180000">
              <a:buFont typeface="Arial" panose="020B0604020202020204" pitchFamily="34" charset="0"/>
              <a:buChar char="•"/>
              <a:defRPr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35"/>
          <a:stretch/>
        </p:blipFill>
        <p:spPr>
          <a:xfrm>
            <a:off x="0" y="4435268"/>
            <a:ext cx="4722378" cy="162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8592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ext Slide - With side bar C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349984"/>
            <a:ext cx="3443732" cy="2751998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all" baseline="0">
                <a:solidFill>
                  <a:schemeClr val="bg1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slide title to sit here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4"/>
            <a:ext cx="2901950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 b="0"/>
            </a:lvl1pPr>
            <a:lvl2pPr marL="180000" indent="-180000">
              <a:buFont typeface="Arial" panose="020B0604020202020204" pitchFamily="34" charset="0"/>
              <a:buChar char="•"/>
              <a:defRPr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8517222" y="1349984"/>
            <a:ext cx="2901950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 b="0"/>
            </a:lvl1pPr>
            <a:lvl2pPr marL="180000" indent="-180000">
              <a:buFont typeface="Arial" panose="020B0604020202020204" pitchFamily="34" charset="0"/>
              <a:buChar char="•"/>
              <a:defRPr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238" y="4446884"/>
            <a:ext cx="4375225" cy="1964632"/>
          </a:xfrm>
          <a:prstGeom prst="rect">
            <a:avLst/>
          </a:prstGeom>
        </p:spPr>
      </p:pic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5347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ext Slide - SmartArt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73571" y="1349984"/>
            <a:ext cx="3951161" cy="2079016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400" cap="all" baseline="0">
                <a:solidFill>
                  <a:schemeClr val="bg1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slide title to sit here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238" y="4446884"/>
            <a:ext cx="4375225" cy="1964632"/>
          </a:xfrm>
          <a:prstGeom prst="rect">
            <a:avLst/>
          </a:prstGeom>
        </p:spPr>
      </p:pic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F743D3A-25B6-9D4F-8301-EE8E57A2FA6E}"/>
              </a:ext>
            </a:extLst>
          </p:cNvPr>
          <p:cNvSpPr/>
          <p:nvPr userDrawn="1"/>
        </p:nvSpPr>
        <p:spPr>
          <a:xfrm>
            <a:off x="2133600" y="83544"/>
            <a:ext cx="1936752" cy="2107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600" b="1" dirty="0"/>
              <a:t>Role Framework</a:t>
            </a:r>
            <a:r>
              <a:rPr lang="en-GB" sz="1600" dirty="0"/>
              <a:t>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450764F-5F24-DA4B-8B5B-499F74DC94F6}"/>
              </a:ext>
            </a:extLst>
          </p:cNvPr>
          <p:cNvSpPr/>
          <p:nvPr userDrawn="1"/>
        </p:nvSpPr>
        <p:spPr>
          <a:xfrm>
            <a:off x="4024733" y="8576"/>
            <a:ext cx="819383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sz="1400" b="1" dirty="0"/>
              <a:t>Prerequisites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849CFAAC-8F4B-AB49-8C1E-8DF9077D6D8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04137" y="264797"/>
            <a:ext cx="7944817" cy="210746"/>
          </a:xfrm>
        </p:spPr>
        <p:txBody>
          <a:bodyPr/>
          <a:lstStyle>
            <a:lvl1pPr marL="0" indent="0" algn="r">
              <a:lnSpc>
                <a:spcPts val="144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="0"/>
            </a:lvl1pPr>
            <a:lvl2pPr marL="0" indent="0" algn="r">
              <a:lnSpc>
                <a:spcPts val="144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="0"/>
            </a:lvl2pPr>
            <a:lvl3pPr marL="0" indent="0" algn="r">
              <a:lnSpc>
                <a:spcPts val="144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="0"/>
            </a:lvl3pPr>
            <a:lvl4pPr marL="0" indent="0" algn="r">
              <a:lnSpc>
                <a:spcPts val="144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="0"/>
            </a:lvl4pPr>
            <a:lvl5pPr marL="0" indent="0" algn="r">
              <a:lnSpc>
                <a:spcPts val="144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1958250F-E14F-0644-B3E8-A015A074D25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848573" y="280872"/>
            <a:ext cx="1120235" cy="358320"/>
          </a:xfrm>
        </p:spPr>
        <p:txBody>
          <a:bodyPr/>
          <a:lstStyle>
            <a:lvl1pPr marL="0" indent="0" algn="r"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1pPr>
            <a:lvl2pPr marL="0" indent="0" algn="r">
              <a:buFont typeface="Arial" panose="020B0604020202020204" pitchFamily="34" charset="0"/>
              <a:buNone/>
              <a:defRPr sz="1100" b="0">
                <a:solidFill>
                  <a:schemeClr val="bg1"/>
                </a:solidFill>
              </a:defRPr>
            </a:lvl2pPr>
            <a:lvl3pPr marL="0" indent="0" algn="r">
              <a:buFont typeface="Arial" panose="020B0604020202020204" pitchFamily="34" charset="0"/>
              <a:buNone/>
              <a:defRPr sz="900" b="0">
                <a:solidFill>
                  <a:schemeClr val="bg1"/>
                </a:solidFill>
              </a:defRPr>
            </a:lvl3pPr>
            <a:lvl4pPr marL="0" indent="0" algn="r">
              <a:buFont typeface="Arial" panose="020B0604020202020204" pitchFamily="34" charset="0"/>
              <a:buNone/>
              <a:defRPr sz="900" b="0">
                <a:solidFill>
                  <a:schemeClr val="bg1"/>
                </a:solidFill>
              </a:defRPr>
            </a:lvl4pPr>
            <a:lvl5pPr marL="0" indent="0" algn="r">
              <a:buFont typeface="Arial" panose="020B0604020202020204" pitchFamily="34" charset="0"/>
              <a:buNone/>
              <a:defRPr sz="7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8A4A7817-2CA7-BC49-A946-2223D3EC4F1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3571" y="3730625"/>
            <a:ext cx="3951161" cy="525463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b="0">
                <a:solidFill>
                  <a:schemeClr val="bg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b="0">
                <a:solidFill>
                  <a:schemeClr val="bg1"/>
                </a:solidFill>
              </a:defRPr>
            </a:lvl2pPr>
            <a:lvl3pPr marL="0" indent="0">
              <a:buFont typeface="Arial" panose="020B0604020202020204" pitchFamily="34" charset="0"/>
              <a:buNone/>
              <a:defRPr b="0">
                <a:solidFill>
                  <a:schemeClr val="bg1"/>
                </a:solidFill>
              </a:defRPr>
            </a:lvl3pPr>
            <a:lvl4pPr marL="0" indent="0">
              <a:buFont typeface="Arial" panose="020B0604020202020204" pitchFamily="34" charset="0"/>
              <a:buNone/>
              <a:defRPr b="0">
                <a:solidFill>
                  <a:schemeClr val="bg1"/>
                </a:solidFill>
              </a:defRPr>
            </a:lvl4pPr>
            <a:lvl5pPr marL="0" indent="0">
              <a:buFont typeface="Arial" panose="020B0604020202020204" pitchFamily="34" charset="0"/>
              <a:buNone/>
              <a:defRPr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274163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Slide - With side bar B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7F00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7"/>
          <a:stretch/>
        </p:blipFill>
        <p:spPr>
          <a:xfrm>
            <a:off x="0" y="4485899"/>
            <a:ext cx="4401082" cy="1874860"/>
          </a:xfrm>
          <a:prstGeom prst="rect">
            <a:avLst/>
          </a:prstGeom>
        </p:spPr>
      </p:pic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349984"/>
            <a:ext cx="3443732" cy="2751998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all" baseline="0">
                <a:solidFill>
                  <a:schemeClr val="bg1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slide title to sit here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4"/>
            <a:ext cx="5803900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 b="0"/>
            </a:lvl1pPr>
            <a:lvl2pPr marL="180000" indent="-180000">
              <a:buFont typeface="Arial" panose="020B0604020202020204" pitchFamily="34" charset="0"/>
              <a:buChar char="•"/>
              <a:defRPr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pic>
        <p:nvPicPr>
          <p:cNvPr id="7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2540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 userDrawn="1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ext Slide - With side bar B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7F00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531" y="4614727"/>
            <a:ext cx="4244154" cy="1944001"/>
          </a:xfrm>
          <a:prstGeom prst="rect">
            <a:avLst/>
          </a:prstGeom>
        </p:spPr>
      </p:pic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349984"/>
            <a:ext cx="3443732" cy="2751998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all" baseline="0">
                <a:solidFill>
                  <a:schemeClr val="bg1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slide title to sit here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4"/>
            <a:ext cx="2901950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 b="0"/>
            </a:lvl1pPr>
            <a:lvl2pPr marL="180000" indent="-180000">
              <a:buFont typeface="Arial" panose="020B0604020202020204" pitchFamily="34" charset="0"/>
              <a:buChar char="•"/>
              <a:defRPr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8120063" y="1349984"/>
            <a:ext cx="2901950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 b="0"/>
            </a:lvl1pPr>
            <a:lvl2pPr marL="180000" indent="-180000">
              <a:buFont typeface="Arial" panose="020B0604020202020204" pitchFamily="34" charset="0"/>
              <a:buChar char="•"/>
              <a:defRPr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0075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Slid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0616" y="930001"/>
            <a:ext cx="6306432" cy="1739432"/>
          </a:xfrm>
          <a:prstGeom prst="rect">
            <a:avLst/>
          </a:prstGeom>
        </p:spPr>
      </p:pic>
      <p:sp>
        <p:nvSpPr>
          <p:cNvPr id="7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242034"/>
            <a:ext cx="4834916" cy="196215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Page title </a:t>
            </a:r>
            <a:br>
              <a:rPr lang="en-US" dirty="0"/>
            </a:br>
            <a:r>
              <a:rPr lang="en-US" dirty="0"/>
              <a:t>to sit here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6186488" y="3429000"/>
            <a:ext cx="5621337" cy="3049588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b="0"/>
            </a:lvl1pPr>
            <a:lvl2pPr marL="180000" indent="-180000">
              <a:lnSpc>
                <a:spcPct val="100000"/>
              </a:lnSpc>
              <a:buFont typeface="Arial" panose="020B0604020202020204" pitchFamily="34" charset="0"/>
              <a:buChar char="•"/>
              <a:defRPr sz="140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384784" y="3438258"/>
            <a:ext cx="5621337" cy="3049588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b="0"/>
            </a:lvl1pPr>
            <a:lvl2pPr marL="180000" indent="-180000">
              <a:lnSpc>
                <a:spcPct val="100000"/>
              </a:lnSpc>
              <a:buFont typeface="Arial" panose="020B0604020202020204" pitchFamily="34" charset="0"/>
              <a:buChar char="•"/>
              <a:defRPr sz="140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7" y="377825"/>
            <a:ext cx="781218" cy="55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1439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 userDrawn="1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242034"/>
            <a:ext cx="3683110" cy="3654706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none" baseline="0">
                <a:solidFill>
                  <a:srgbClr val="7F007D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Page title </a:t>
            </a:r>
            <a:br>
              <a:rPr lang="en-US" dirty="0"/>
            </a:br>
            <a:r>
              <a:rPr lang="en-US" dirty="0"/>
              <a:t>to sit here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4251325" y="2111375"/>
            <a:ext cx="1055688" cy="105568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22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6186488" y="2111375"/>
            <a:ext cx="1055688" cy="105568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23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8120063" y="2111375"/>
            <a:ext cx="1055688" cy="105568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25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10056094" y="2111375"/>
            <a:ext cx="1055688" cy="105568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6186488" y="3429000"/>
            <a:ext cx="1752600" cy="3049588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/>
            </a:lvl1pPr>
            <a:lvl2pPr marL="0" indent="0">
              <a:lnSpc>
                <a:spcPct val="100000"/>
              </a:lnSpc>
              <a:buNone/>
              <a:defRPr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6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4251325" y="3429000"/>
            <a:ext cx="1752600" cy="3049588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/>
            </a:lvl1pPr>
            <a:lvl2pPr marL="0" indent="0">
              <a:lnSpc>
                <a:spcPct val="100000"/>
              </a:lnSpc>
              <a:buNone/>
              <a:defRPr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7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8120063" y="3429000"/>
            <a:ext cx="1752600" cy="3049588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/>
            </a:lvl1pPr>
            <a:lvl2pPr marL="0" indent="0">
              <a:lnSpc>
                <a:spcPct val="100000"/>
              </a:lnSpc>
              <a:buNone/>
              <a:defRPr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8" name="Text Placeholder 4"/>
          <p:cNvSpPr>
            <a:spLocks noGrp="1"/>
          </p:cNvSpPr>
          <p:nvPr>
            <p:ph type="body" sz="quarter" idx="18"/>
          </p:nvPr>
        </p:nvSpPr>
        <p:spPr>
          <a:xfrm>
            <a:off x="10056094" y="3429000"/>
            <a:ext cx="1752600" cy="3049588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/>
            </a:lvl1pPr>
            <a:lvl2pPr marL="0" indent="0">
              <a:lnSpc>
                <a:spcPct val="100000"/>
              </a:lnSpc>
              <a:buNone/>
              <a:defRPr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pic>
        <p:nvPicPr>
          <p:cNvPr id="13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7" y="377825"/>
            <a:ext cx="781218" cy="55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7454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White /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4785" y="2322726"/>
            <a:ext cx="6596062" cy="2431485"/>
          </a:xfrm>
        </p:spPr>
        <p:txBody>
          <a:bodyPr anchor="b" anchorCtr="0">
            <a:noAutofit/>
          </a:bodyPr>
          <a:lstStyle>
            <a:lvl1pPr algn="l">
              <a:lnSpc>
                <a:spcPct val="90000"/>
              </a:lnSpc>
              <a:defRPr sz="5600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pic>
        <p:nvPicPr>
          <p:cNvPr id="12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76237" y="5769746"/>
            <a:ext cx="6604609" cy="685800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dirty="0"/>
              <a:t>Subtitle here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07" r="12445"/>
          <a:stretch/>
        </p:blipFill>
        <p:spPr>
          <a:xfrm>
            <a:off x="7097178" y="0"/>
            <a:ext cx="5106217" cy="5637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0730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4" userDrawn="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1357921" y="1240172"/>
            <a:ext cx="9483118" cy="520262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Page title to sit here</a:t>
            </a: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1357921" y="2102264"/>
            <a:ext cx="9483117" cy="4376323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  <a:lvl2pPr marL="171450" indent="-171450">
              <a:buFont typeface="Arial" panose="020B0604020202020204" pitchFamily="34" charset="0"/>
              <a:buChar char="•"/>
              <a:defRPr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25889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 userDrawn="1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6195079" y="2102264"/>
            <a:ext cx="4645959" cy="4376323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  <a:lvl2pPr marL="171450" indent="-171450">
              <a:buFont typeface="Arial" panose="020B0604020202020204" pitchFamily="34" charset="0"/>
              <a:buChar char="•"/>
              <a:defRPr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1357921" y="2102264"/>
            <a:ext cx="4646004" cy="4376323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  <a:lvl2pPr marL="171450" indent="-171450">
              <a:buFont typeface="Arial" panose="020B0604020202020204" pitchFamily="34" charset="0"/>
              <a:buChar char="•"/>
              <a:defRPr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1357920" y="1240172"/>
            <a:ext cx="9491663" cy="520262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Page title to sit here</a:t>
            </a:r>
          </a:p>
        </p:txBody>
      </p:sp>
    </p:spTree>
    <p:extLst>
      <p:ext uri="{BB962C8B-B14F-4D97-AF65-F5344CB8AC3E}">
        <p14:creationId xmlns:p14="http://schemas.microsoft.com/office/powerpoint/2010/main" val="2943808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 userDrawn="1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157694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White /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21" r="12836"/>
          <a:stretch/>
        </p:blipFill>
        <p:spPr>
          <a:xfrm>
            <a:off x="7080085" y="-8547"/>
            <a:ext cx="5114764" cy="567134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4785" y="2322726"/>
            <a:ext cx="6596062" cy="2431485"/>
          </a:xfrm>
        </p:spPr>
        <p:txBody>
          <a:bodyPr anchor="b" anchorCtr="0">
            <a:noAutofit/>
          </a:bodyPr>
          <a:lstStyle>
            <a:lvl1pPr algn="l">
              <a:lnSpc>
                <a:spcPct val="90000"/>
              </a:lnSpc>
              <a:defRPr sz="5600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pic>
        <p:nvPicPr>
          <p:cNvPr id="12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76237" y="5768975"/>
            <a:ext cx="6604609" cy="695117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dirty="0"/>
              <a:t>Subtitle here</a:t>
            </a:r>
          </a:p>
        </p:txBody>
      </p:sp>
    </p:spTree>
    <p:extLst>
      <p:ext uri="{BB962C8B-B14F-4D97-AF65-F5344CB8AC3E}">
        <p14:creationId xmlns:p14="http://schemas.microsoft.com/office/powerpoint/2010/main" val="22643027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4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al Background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56"/>
          <a:stretch/>
        </p:blipFill>
        <p:spPr>
          <a:xfrm>
            <a:off x="0" y="0"/>
            <a:ext cx="12192000" cy="68537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/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8" name="Content Placeholder 3"/>
          <p:cNvSpPr>
            <a:spLocks noGrp="1"/>
          </p:cNvSpPr>
          <p:nvPr>
            <p:ph sz="quarter" idx="10"/>
          </p:nvPr>
        </p:nvSpPr>
        <p:spPr>
          <a:xfrm>
            <a:off x="385299" y="5768975"/>
            <a:ext cx="5627171" cy="7096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403082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eal Background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496"/>
          <a:stretch/>
        </p:blipFill>
        <p:spPr>
          <a:xfrm>
            <a:off x="0" y="-1"/>
            <a:ext cx="12192000" cy="689645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/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7" name="Content Placeholder 3"/>
          <p:cNvSpPr>
            <a:spLocks noGrp="1"/>
          </p:cNvSpPr>
          <p:nvPr>
            <p:ph sz="quarter" idx="10"/>
          </p:nvPr>
        </p:nvSpPr>
        <p:spPr>
          <a:xfrm>
            <a:off x="385299" y="5768975"/>
            <a:ext cx="5692227" cy="7098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982679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yan Background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720"/>
          <a:stretch/>
        </p:blipFill>
        <p:spPr>
          <a:xfrm>
            <a:off x="0" y="0"/>
            <a:ext cx="12192000" cy="68793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/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8" name="Content Placeholder 3"/>
          <p:cNvSpPr>
            <a:spLocks noGrp="1"/>
          </p:cNvSpPr>
          <p:nvPr>
            <p:ph sz="quarter" idx="10"/>
          </p:nvPr>
        </p:nvSpPr>
        <p:spPr>
          <a:xfrm>
            <a:off x="385299" y="5768975"/>
            <a:ext cx="5627171" cy="7096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722881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yan Background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9720"/>
          <a:stretch/>
        </p:blipFill>
        <p:spPr>
          <a:xfrm>
            <a:off x="0" y="-1"/>
            <a:ext cx="12192000" cy="687936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/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7" name="Content Placeholder 3"/>
          <p:cNvSpPr>
            <a:spLocks noGrp="1"/>
          </p:cNvSpPr>
          <p:nvPr>
            <p:ph sz="quarter" idx="10"/>
          </p:nvPr>
        </p:nvSpPr>
        <p:spPr>
          <a:xfrm>
            <a:off x="385299" y="5768975"/>
            <a:ext cx="5627171" cy="7096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674961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yan Background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607"/>
          <a:stretch/>
        </p:blipFill>
        <p:spPr>
          <a:xfrm>
            <a:off x="0" y="-1"/>
            <a:ext cx="12192000" cy="688791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/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8" name="Content Placeholder 3"/>
          <p:cNvSpPr>
            <a:spLocks noGrp="1"/>
          </p:cNvSpPr>
          <p:nvPr>
            <p:ph sz="quarter" idx="10"/>
          </p:nvPr>
        </p:nvSpPr>
        <p:spPr>
          <a:xfrm>
            <a:off x="385299" y="5768975"/>
            <a:ext cx="5627171" cy="7096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990258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image" Target="../media/image2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FB68A7-A656-A348-AE42-02B5F30E1E55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1349374" y="1138012"/>
            <a:ext cx="9491663" cy="68761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23AAC1-38C0-EC41-AF66-7EC76ACCB83E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1350676" y="1944209"/>
            <a:ext cx="9490362" cy="423275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pic>
        <p:nvPicPr>
          <p:cNvPr id="7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269737" y="377825"/>
            <a:ext cx="781218" cy="55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647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709" r:id="rId2"/>
    <p:sldLayoutId id="2147483710" r:id="rId3"/>
    <p:sldLayoutId id="2147483711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15" r:id="rId13"/>
    <p:sldLayoutId id="2147483716" r:id="rId14"/>
    <p:sldLayoutId id="2147483717" r:id="rId15"/>
    <p:sldLayoutId id="2147483713" r:id="rId16"/>
    <p:sldLayoutId id="2147483712" r:id="rId17"/>
    <p:sldLayoutId id="2147483714" r:id="rId18"/>
    <p:sldLayoutId id="2147483718" r:id="rId19"/>
    <p:sldLayoutId id="2147483686" r:id="rId20"/>
    <p:sldLayoutId id="2147483687" r:id="rId21"/>
    <p:sldLayoutId id="2147483688" r:id="rId22"/>
    <p:sldLayoutId id="2147483696" r:id="rId23"/>
    <p:sldLayoutId id="2147483699" r:id="rId24"/>
    <p:sldLayoutId id="2147483719" r:id="rId25"/>
    <p:sldLayoutId id="2147483691" r:id="rId26"/>
    <p:sldLayoutId id="2147483698" r:id="rId27"/>
    <p:sldLayoutId id="2147483689" r:id="rId28"/>
    <p:sldLayoutId id="2147483692" r:id="rId29"/>
    <p:sldLayoutId id="2147483650" r:id="rId30"/>
    <p:sldLayoutId id="2147483693" r:id="rId31"/>
    <p:sldLayoutId id="2147483660" r:id="rId32"/>
  </p:sldLayoutIdLst>
  <p:hf hdr="0"/>
  <p:txStyles>
    <p:titleStyle>
      <a:lvl1pPr algn="l" defTabSz="914400" rtl="0" eaLnBrk="1" latinLnBrk="0" hangingPunct="1">
        <a:lnSpc>
          <a:spcPts val="4200"/>
        </a:lnSpc>
        <a:spcBef>
          <a:spcPct val="0"/>
        </a:spcBef>
        <a:buNone/>
        <a:defRPr sz="3600" b="0" i="0" kern="1200" cap="none" baseline="0">
          <a:solidFill>
            <a:schemeClr val="tx1"/>
          </a:solidFill>
          <a:latin typeface="Krana Fat B" panose="00000B00000000000000" pitchFamily="50" charset="0"/>
          <a:ea typeface="+mj-ea"/>
          <a:cs typeface="+mj-cs"/>
        </a:defRPr>
      </a:lvl1pPr>
    </p:titleStyle>
    <p:bodyStyle>
      <a:lvl1pPr marL="270000" indent="-270000" algn="l" defTabSz="914400" rtl="0" eaLnBrk="1" latinLnBrk="0" hangingPunct="1">
        <a:lnSpc>
          <a:spcPts val="2200"/>
        </a:lnSpc>
        <a:spcBef>
          <a:spcPts val="0"/>
        </a:spcBef>
        <a:spcAft>
          <a:spcPts val="650"/>
        </a:spcAft>
        <a:buSzPct val="115000"/>
        <a:buFontTx/>
        <a:buBlip>
          <a:blip r:embed="rId36"/>
        </a:buBlip>
        <a:defRPr sz="1800" b="1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1pPr>
      <a:lvl2pPr marL="180000" indent="-180000" algn="l" defTabSz="914400" rtl="0" eaLnBrk="1" latinLnBrk="0" hangingPunct="1">
        <a:lnSpc>
          <a:spcPts val="1400"/>
        </a:lnSpc>
        <a:spcBef>
          <a:spcPts val="0"/>
        </a:spcBef>
        <a:spcAft>
          <a:spcPts val="650"/>
        </a:spcAft>
        <a:buSzPct val="125000"/>
        <a:buFontTx/>
        <a:buBlip>
          <a:blip r:embed="rId36"/>
        </a:buBlip>
        <a:tabLst/>
        <a:defRPr sz="1200" kern="1200">
          <a:solidFill>
            <a:schemeClr val="tx1"/>
          </a:solidFill>
          <a:latin typeface="Montserrat" pitchFamily="2" charset="77"/>
          <a:ea typeface="+mn-ea"/>
          <a:cs typeface="+mn-cs"/>
        </a:defRPr>
      </a:lvl2pPr>
      <a:lvl3pPr marL="180000" indent="-180000" algn="l" defTabSz="914400" rtl="0" eaLnBrk="1" latinLnBrk="0" hangingPunct="1">
        <a:lnSpc>
          <a:spcPts val="1400"/>
        </a:lnSpc>
        <a:spcBef>
          <a:spcPts val="0"/>
        </a:spcBef>
        <a:spcAft>
          <a:spcPts val="650"/>
        </a:spcAft>
        <a:buSzPct val="120000"/>
        <a:buFontTx/>
        <a:buBlip>
          <a:blip r:embed="rId36"/>
        </a:buBlip>
        <a:tabLst/>
        <a:defRPr sz="1000" b="1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3pPr>
      <a:lvl4pPr marL="180000" indent="-180000" algn="l" defTabSz="914400" rtl="0" eaLnBrk="1" latinLnBrk="0" hangingPunct="1">
        <a:lnSpc>
          <a:spcPts val="1200"/>
        </a:lnSpc>
        <a:spcBef>
          <a:spcPts val="0"/>
        </a:spcBef>
        <a:spcAft>
          <a:spcPts val="650"/>
        </a:spcAft>
        <a:buSzPct val="120000"/>
        <a:buFontTx/>
        <a:buBlip>
          <a:blip r:embed="rId36"/>
        </a:buBlip>
        <a:tabLst/>
        <a:defRPr sz="1000" kern="1200">
          <a:solidFill>
            <a:schemeClr val="tx1"/>
          </a:solidFill>
          <a:latin typeface="Montserrat" pitchFamily="2" charset="77"/>
          <a:ea typeface="+mn-ea"/>
          <a:cs typeface="+mn-cs"/>
        </a:defRPr>
      </a:lvl4pPr>
      <a:lvl5pPr marL="180000" indent="-180000" algn="l" defTabSz="914400" rtl="0" eaLnBrk="1" latinLnBrk="0" hangingPunct="1">
        <a:lnSpc>
          <a:spcPts val="1000"/>
        </a:lnSpc>
        <a:spcBef>
          <a:spcPts val="0"/>
        </a:spcBef>
        <a:spcAft>
          <a:spcPts val="650"/>
        </a:spcAft>
        <a:buSzPct val="125000"/>
        <a:buFontTx/>
        <a:buBlip>
          <a:blip r:embed="rId36"/>
        </a:buBlip>
        <a:tabLst/>
        <a:defRPr sz="800" kern="1200">
          <a:solidFill>
            <a:schemeClr val="tx1"/>
          </a:solidFill>
          <a:latin typeface="Montserrat" pitchFamily="2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8" userDrawn="1">
          <p15:clr>
            <a:srgbClr val="F26B43"/>
          </p15:clr>
        </p15:guide>
        <p15:guide id="2" orient="horz" pos="4081" userDrawn="1">
          <p15:clr>
            <a:srgbClr val="F26B43"/>
          </p15:clr>
        </p15:guide>
        <p15:guide id="3" pos="237" userDrawn="1">
          <p15:clr>
            <a:srgbClr val="F26B43"/>
          </p15:clr>
        </p15:guide>
        <p15:guide id="4" pos="732" userDrawn="1">
          <p15:clr>
            <a:srgbClr val="F26B43"/>
          </p15:clr>
        </p15:guide>
        <p15:guide id="5" pos="850" userDrawn="1">
          <p15:clr>
            <a:srgbClr val="F26B43"/>
          </p15:clr>
        </p15:guide>
        <p15:guide id="6" pos="1345" userDrawn="1">
          <p15:clr>
            <a:srgbClr val="F26B43"/>
          </p15:clr>
        </p15:guide>
        <p15:guide id="7" pos="1460" userDrawn="1">
          <p15:clr>
            <a:srgbClr val="F26B43"/>
          </p15:clr>
        </p15:guide>
        <p15:guide id="8" pos="1954" userDrawn="1">
          <p15:clr>
            <a:srgbClr val="F26B43"/>
          </p15:clr>
        </p15:guide>
        <p15:guide id="9" pos="2069" userDrawn="1">
          <p15:clr>
            <a:srgbClr val="F26B43"/>
          </p15:clr>
        </p15:guide>
        <p15:guide id="10" pos="2564" userDrawn="1">
          <p15:clr>
            <a:srgbClr val="F26B43"/>
          </p15:clr>
        </p15:guide>
        <p15:guide id="11" pos="2678" userDrawn="1">
          <p15:clr>
            <a:srgbClr val="F26B43"/>
          </p15:clr>
        </p15:guide>
        <p15:guide id="12" pos="3173" userDrawn="1">
          <p15:clr>
            <a:srgbClr val="F26B43"/>
          </p15:clr>
        </p15:guide>
        <p15:guide id="13" pos="3288" userDrawn="1">
          <p15:clr>
            <a:srgbClr val="F26B43"/>
          </p15:clr>
        </p15:guide>
        <p15:guide id="14" pos="3782" userDrawn="1">
          <p15:clr>
            <a:srgbClr val="F26B43"/>
          </p15:clr>
        </p15:guide>
        <p15:guide id="15" pos="3897" userDrawn="1">
          <p15:clr>
            <a:srgbClr val="F26B43"/>
          </p15:clr>
        </p15:guide>
        <p15:guide id="16" pos="4392" userDrawn="1">
          <p15:clr>
            <a:srgbClr val="F26B43"/>
          </p15:clr>
        </p15:guide>
        <p15:guide id="17" pos="4506" userDrawn="1">
          <p15:clr>
            <a:srgbClr val="F26B43"/>
          </p15:clr>
        </p15:guide>
        <p15:guide id="18" pos="5001" userDrawn="1">
          <p15:clr>
            <a:srgbClr val="F26B43"/>
          </p15:clr>
        </p15:guide>
        <p15:guide id="19" pos="5115" userDrawn="1">
          <p15:clr>
            <a:srgbClr val="F26B43"/>
          </p15:clr>
        </p15:guide>
        <p15:guide id="20" pos="5610" userDrawn="1">
          <p15:clr>
            <a:srgbClr val="F26B43"/>
          </p15:clr>
        </p15:guide>
        <p15:guide id="21" pos="5725" userDrawn="1">
          <p15:clr>
            <a:srgbClr val="F26B43"/>
          </p15:clr>
        </p15:guide>
        <p15:guide id="22" pos="6220" userDrawn="1">
          <p15:clr>
            <a:srgbClr val="F26B43"/>
          </p15:clr>
        </p15:guide>
        <p15:guide id="23" pos="6334" userDrawn="1">
          <p15:clr>
            <a:srgbClr val="F26B43"/>
          </p15:clr>
        </p15:guide>
        <p15:guide id="24" pos="6829" userDrawn="1">
          <p15:clr>
            <a:srgbClr val="F26B43"/>
          </p15:clr>
        </p15:guide>
        <p15:guide id="25" pos="6943" userDrawn="1">
          <p15:clr>
            <a:srgbClr val="F26B43"/>
          </p15:clr>
        </p15:guide>
        <p15:guide id="26" pos="7438" userDrawn="1">
          <p15:clr>
            <a:srgbClr val="F26B43"/>
          </p15:clr>
        </p15:guide>
        <p15:guide id="27" pos="3840" userDrawn="1">
          <p15:clr>
            <a:srgbClr val="9FCC3B"/>
          </p15:clr>
        </p15:guide>
        <p15:guide id="28" orient="horz" pos="2160" userDrawn="1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3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3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384785" y="2322726"/>
            <a:ext cx="6596062" cy="2431485"/>
          </a:xfrm>
        </p:spPr>
        <p:txBody>
          <a:bodyPr/>
          <a:lstStyle/>
          <a:p>
            <a:r>
              <a:rPr lang="en-GB" dirty="0"/>
              <a:t>C to Rust : Chapter 5</a:t>
            </a:r>
            <a:br>
              <a:rPr lang="en-GB" dirty="0"/>
            </a:br>
            <a:r>
              <a:rPr lang="en-GB" sz="6000" i="1" dirty="0"/>
              <a:t>Input and Output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A1ED629-CAA1-914C-B236-592BFFE388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b="0" dirty="0"/>
              <a:t>ZACOCTORUST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35734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26DA73F-4135-15ED-14B8-1CB37F1F143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cap="none" dirty="0"/>
              <a:t>Positional and Named arguments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AD9E5A-8A25-9755-0D55-D83B9D29577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655172" y="342986"/>
            <a:ext cx="7152043" cy="4094163"/>
          </a:xfrm>
        </p:spPr>
        <p:txBody>
          <a:bodyPr/>
          <a:lstStyle/>
          <a:p>
            <a:r>
              <a:rPr lang="en-GB" dirty="0"/>
              <a:t>As well as using the { } placeholder, </a:t>
            </a:r>
            <a:r>
              <a:rPr lang="en-GB" b="1" dirty="0"/>
              <a:t>positional</a:t>
            </a:r>
            <a:r>
              <a:rPr lang="en-GB" dirty="0"/>
              <a:t> and </a:t>
            </a:r>
            <a:r>
              <a:rPr lang="en-GB" b="1" dirty="0"/>
              <a:t>named</a:t>
            </a:r>
            <a:r>
              <a:rPr lang="en-GB" dirty="0"/>
              <a:t> arguments may also be used as part of the format string.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The named argument can take its value from any valid expression.</a:t>
            </a:r>
          </a:p>
          <a:p>
            <a:endParaRPr lang="en-GB" dirty="0"/>
          </a:p>
          <a:p>
            <a:r>
              <a:rPr lang="en-GB" dirty="0"/>
              <a:t>From </a:t>
            </a:r>
            <a:r>
              <a:rPr lang="en-GB" b="1" dirty="0"/>
              <a:t>Rust 1.58,</a:t>
            </a:r>
            <a:r>
              <a:rPr lang="en-GB" dirty="0"/>
              <a:t> it's possible to capture the argument directly from an in-scope variable (Python-style)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AEC184-BF4F-8A9B-391B-9B45E23A4BBC}"/>
              </a:ext>
            </a:extLst>
          </p:cNvPr>
          <p:cNvSpPr txBox="1"/>
          <p:nvPr/>
        </p:nvSpPr>
        <p:spPr>
          <a:xfrm>
            <a:off x="4681451" y="1287783"/>
            <a:ext cx="6677503" cy="2647609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 vert="horz" wrap="square" lIns="0" tIns="0" rIns="0" bIns="0" rtlCol="0" anchor="t" anchorCtr="0">
            <a:normAutofit fontScale="92500" lnSpcReduction="20000"/>
          </a:bodyPr>
          <a:lstStyle/>
          <a:p>
            <a:pPr algn="l"/>
            <a:endParaRPr lang="en-GB" sz="1600" dirty="0">
              <a:latin typeface="Consolas" panose="020B0609020204030204" pitchFamily="49" charset="0"/>
            </a:endParaRPr>
          </a:p>
          <a:p>
            <a:pPr algn="l"/>
            <a:r>
              <a:rPr lang="en-GB" sz="1600" dirty="0" err="1">
                <a:solidFill>
                  <a:srgbClr val="0070C0"/>
                </a:solidFill>
                <a:latin typeface="Consolas" panose="020B0609020204030204" pitchFamily="49" charset="0"/>
              </a:rPr>
              <a:t>fn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main() {    </a:t>
            </a:r>
          </a:p>
          <a:p>
            <a:pPr algn="l"/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GB" sz="1600" dirty="0">
                <a:solidFill>
                  <a:srgbClr val="0070C0"/>
                </a:solidFill>
                <a:latin typeface="Consolas" panose="020B0609020204030204" pitchFamily="49" charset="0"/>
              </a:rPr>
              <a:t>let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dirty="0">
                <a:solidFill>
                  <a:srgbClr val="F3622C"/>
                </a:solidFill>
                <a:latin typeface="Consolas" panose="020B0609020204030204" pitchFamily="49" charset="0"/>
              </a:rPr>
              <a:t>name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1600" dirty="0">
                <a:solidFill>
                  <a:srgbClr val="7030A0"/>
                </a:solidFill>
                <a:latin typeface="Consolas" panose="020B0609020204030204" pitchFamily="49" charset="0"/>
              </a:rPr>
              <a:t>"Frank"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GB" sz="1600" dirty="0">
                <a:solidFill>
                  <a:srgbClr val="0070C0"/>
                </a:solidFill>
                <a:latin typeface="Consolas" panose="020B0609020204030204" pitchFamily="49" charset="0"/>
              </a:rPr>
              <a:t>let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dirty="0">
                <a:solidFill>
                  <a:srgbClr val="F3622C"/>
                </a:solidFill>
                <a:latin typeface="Consolas" panose="020B0609020204030204" pitchFamily="49" charset="0"/>
              </a:rPr>
              <a:t>age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600" dirty="0">
                <a:latin typeface="Consolas" panose="020B0609020204030204" pitchFamily="49" charset="0"/>
              </a:rPr>
              <a:t>u32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= 18;    </a:t>
            </a:r>
          </a:p>
          <a:p>
            <a:pPr algn="l"/>
            <a:endParaRPr lang="en-GB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algn="l"/>
            <a:r>
              <a:rPr lang="en-GB" sz="1600" dirty="0">
                <a:solidFill>
                  <a:srgbClr val="00B050"/>
                </a:solidFill>
                <a:latin typeface="Consolas" panose="020B0609020204030204" pitchFamily="49" charset="0"/>
              </a:rPr>
              <a:t>   //positional arguments</a:t>
            </a:r>
          </a:p>
          <a:p>
            <a:pPr algn="l"/>
            <a:r>
              <a:rPr lang="en-GB" sz="1600" dirty="0">
                <a:solidFill>
                  <a:srgbClr val="00B050"/>
                </a:solidFill>
                <a:latin typeface="Consolas" panose="020B0609020204030204" pitchFamily="49" charset="0"/>
              </a:rPr>
              <a:t>   </a:t>
            </a:r>
            <a:r>
              <a:rPr lang="en-GB" sz="1600" dirty="0" err="1">
                <a:solidFill>
                  <a:srgbClr val="00B050"/>
                </a:solidFill>
                <a:latin typeface="Consolas" panose="020B0609020204030204" pitchFamily="49" charset="0"/>
              </a:rPr>
              <a:t>println</a:t>
            </a:r>
            <a:r>
              <a:rPr lang="en-GB" sz="1600" dirty="0">
                <a:solidFill>
                  <a:srgbClr val="00B050"/>
                </a:solidFill>
                <a:latin typeface="Consolas" panose="020B0609020204030204" pitchFamily="49" charset="0"/>
              </a:rPr>
              <a:t>!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600" dirty="0">
                <a:solidFill>
                  <a:srgbClr val="7030A0"/>
                </a:solidFill>
                <a:latin typeface="Consolas" panose="020B0609020204030204" pitchFamily="49" charset="0"/>
              </a:rPr>
              <a:t>"{0} is {1} years old"</a:t>
            </a:r>
            <a:r>
              <a:rPr lang="en-GB" sz="1600" dirty="0">
                <a:latin typeface="Consolas" panose="020B0609020204030204" pitchFamily="49" charset="0"/>
              </a:rPr>
              <a:t>, </a:t>
            </a:r>
            <a:r>
              <a:rPr lang="en-GB" sz="1600" dirty="0">
                <a:solidFill>
                  <a:srgbClr val="F3622C"/>
                </a:solidFill>
                <a:latin typeface="Consolas" panose="020B0609020204030204" pitchFamily="49" charset="0"/>
              </a:rPr>
              <a:t>name</a:t>
            </a:r>
            <a:r>
              <a:rPr lang="en-GB" sz="1600" dirty="0">
                <a:latin typeface="Consolas" panose="020B0609020204030204" pitchFamily="49" charset="0"/>
              </a:rPr>
              <a:t>, </a:t>
            </a:r>
            <a:r>
              <a:rPr lang="en-GB" sz="1600" dirty="0">
                <a:solidFill>
                  <a:srgbClr val="F3622C"/>
                </a:solidFill>
                <a:latin typeface="Consolas" panose="020B0609020204030204" pitchFamily="49" charset="0"/>
              </a:rPr>
              <a:t>age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);   </a:t>
            </a:r>
          </a:p>
          <a:p>
            <a:pPr algn="l"/>
            <a:r>
              <a:rPr lang="en-GB" sz="1600" dirty="0">
                <a:solidFill>
                  <a:srgbClr val="00B050"/>
                </a:solidFill>
                <a:latin typeface="Consolas" panose="020B0609020204030204" pitchFamily="49" charset="0"/>
              </a:rPr>
              <a:t>   </a:t>
            </a:r>
          </a:p>
          <a:p>
            <a:pPr algn="l"/>
            <a:r>
              <a:rPr lang="en-GB" sz="1600" dirty="0">
                <a:solidFill>
                  <a:srgbClr val="00B050"/>
                </a:solidFill>
                <a:latin typeface="Consolas" panose="020B0609020204030204" pitchFamily="49" charset="0"/>
              </a:rPr>
              <a:t>   //named arguments with expression</a:t>
            </a:r>
          </a:p>
          <a:p>
            <a:pPr algn="l"/>
            <a:r>
              <a:rPr lang="en-GB" sz="1600" dirty="0">
                <a:solidFill>
                  <a:srgbClr val="00B050"/>
                </a:solidFill>
                <a:latin typeface="Consolas" panose="020B0609020204030204" pitchFamily="49" charset="0"/>
              </a:rPr>
              <a:t>   </a:t>
            </a:r>
            <a:r>
              <a:rPr lang="en-GB" sz="1600" dirty="0" err="1">
                <a:solidFill>
                  <a:srgbClr val="00B050"/>
                </a:solidFill>
                <a:latin typeface="Consolas" panose="020B0609020204030204" pitchFamily="49" charset="0"/>
              </a:rPr>
              <a:t>println</a:t>
            </a:r>
            <a:r>
              <a:rPr lang="en-GB" sz="1600" dirty="0">
                <a:solidFill>
                  <a:srgbClr val="00B050"/>
                </a:solidFill>
                <a:latin typeface="Consolas" panose="020B0609020204030204" pitchFamily="49" charset="0"/>
              </a:rPr>
              <a:t>!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600" dirty="0">
                <a:solidFill>
                  <a:srgbClr val="7030A0"/>
                </a:solidFill>
                <a:latin typeface="Consolas" panose="020B0609020204030204" pitchFamily="49" charset="0"/>
              </a:rPr>
              <a:t>"{</a:t>
            </a:r>
            <a:r>
              <a:rPr lang="en-GB" sz="1600" b="1" dirty="0">
                <a:latin typeface="Consolas" panose="020B0609020204030204" pitchFamily="49" charset="0"/>
              </a:rPr>
              <a:t>name</a:t>
            </a:r>
            <a:r>
              <a:rPr lang="en-GB" sz="1600" dirty="0">
                <a:solidFill>
                  <a:srgbClr val="7030A0"/>
                </a:solidFill>
                <a:latin typeface="Consolas" panose="020B0609020204030204" pitchFamily="49" charset="0"/>
              </a:rPr>
              <a:t>} is {</a:t>
            </a:r>
            <a:r>
              <a:rPr lang="en-GB" sz="1600" b="1" dirty="0">
                <a:latin typeface="Consolas" panose="020B0609020204030204" pitchFamily="49" charset="0"/>
              </a:rPr>
              <a:t>age</a:t>
            </a:r>
            <a:r>
              <a:rPr lang="en-GB" sz="1600" dirty="0">
                <a:solidFill>
                  <a:srgbClr val="7030A0"/>
                </a:solidFill>
                <a:latin typeface="Consolas" panose="020B0609020204030204" pitchFamily="49" charset="0"/>
              </a:rPr>
              <a:t>} years old",</a:t>
            </a:r>
            <a:r>
              <a:rPr lang="en-GB" sz="1600" dirty="0">
                <a:latin typeface="Consolas" panose="020B0609020204030204" pitchFamily="49" charset="0"/>
              </a:rPr>
              <a:t> </a:t>
            </a:r>
            <a:r>
              <a:rPr lang="en-GB" sz="1600" b="1" dirty="0">
                <a:latin typeface="Consolas" panose="020B0609020204030204" pitchFamily="49" charset="0"/>
              </a:rPr>
              <a:t>name</a:t>
            </a:r>
            <a:r>
              <a:rPr lang="en-GB" sz="1600" dirty="0">
                <a:latin typeface="Consolas" panose="020B0609020204030204" pitchFamily="49" charset="0"/>
              </a:rPr>
              <a:t>=</a:t>
            </a:r>
            <a:r>
              <a:rPr lang="en-GB" sz="1600" dirty="0">
                <a:solidFill>
                  <a:srgbClr val="7030A0"/>
                </a:solidFill>
                <a:latin typeface="Consolas" panose="020B0609020204030204" pitchFamily="49" charset="0"/>
              </a:rPr>
              <a:t>"Jess"</a:t>
            </a:r>
            <a:r>
              <a:rPr lang="en-GB" sz="1600" dirty="0">
                <a:latin typeface="Consolas" panose="020B0609020204030204" pitchFamily="49" charset="0"/>
              </a:rPr>
              <a:t>, </a:t>
            </a:r>
            <a:r>
              <a:rPr lang="en-GB" sz="1600" b="1" dirty="0">
                <a:latin typeface="Consolas" panose="020B0609020204030204" pitchFamily="49" charset="0"/>
              </a:rPr>
              <a:t>age</a:t>
            </a:r>
            <a:r>
              <a:rPr lang="en-GB" sz="1600" dirty="0">
                <a:latin typeface="Consolas" panose="020B0609020204030204" pitchFamily="49" charset="0"/>
              </a:rPr>
              <a:t>=21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);   </a:t>
            </a:r>
          </a:p>
          <a:p>
            <a:pPr algn="l"/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sz="1600" dirty="0">
                <a:solidFill>
                  <a:srgbClr val="00B050"/>
                </a:solidFill>
                <a:latin typeface="Consolas" panose="020B0609020204030204" pitchFamily="49" charset="0"/>
              </a:rPr>
              <a:t>//named arguments leveraging variables in scope</a:t>
            </a:r>
          </a:p>
          <a:p>
            <a:pPr algn="l"/>
            <a:r>
              <a:rPr lang="en-US" sz="1600" dirty="0">
                <a:latin typeface="Consolas" panose="020B0609020204030204" pitchFamily="49" charset="0"/>
              </a:rPr>
              <a:t>   </a:t>
            </a:r>
            <a:r>
              <a:rPr lang="en-US" sz="1600" dirty="0" err="1">
                <a:solidFill>
                  <a:srgbClr val="00B050"/>
                </a:solidFill>
                <a:latin typeface="Consolas" panose="020B0609020204030204" pitchFamily="49" charset="0"/>
              </a:rPr>
              <a:t>println</a:t>
            </a:r>
            <a:r>
              <a:rPr lang="en-US" sz="1600" dirty="0">
                <a:solidFill>
                  <a:srgbClr val="00B050"/>
                </a:solidFill>
                <a:latin typeface="Consolas" panose="020B0609020204030204" pitchFamily="49" charset="0"/>
              </a:rPr>
              <a:t>!</a:t>
            </a:r>
            <a:r>
              <a:rPr lang="en-US" sz="1600" dirty="0"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7030A0"/>
                </a:solidFill>
                <a:latin typeface="Consolas" panose="020B0609020204030204" pitchFamily="49" charset="0"/>
              </a:rPr>
              <a:t>"{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</a:rPr>
              <a:t>name</a:t>
            </a:r>
            <a:r>
              <a:rPr lang="en-US" sz="1600" dirty="0">
                <a:solidFill>
                  <a:srgbClr val="7030A0"/>
                </a:solidFill>
                <a:latin typeface="Consolas" panose="020B0609020204030204" pitchFamily="49" charset="0"/>
              </a:rPr>
              <a:t>} is {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</a:rPr>
              <a:t>age</a:t>
            </a:r>
            <a:r>
              <a:rPr lang="en-US" sz="1600" dirty="0">
                <a:solidFill>
                  <a:srgbClr val="7030A0"/>
                </a:solidFill>
                <a:latin typeface="Consolas" panose="020B0609020204030204" pitchFamily="49" charset="0"/>
              </a:rPr>
              <a:t>} years old"</a:t>
            </a:r>
            <a:r>
              <a:rPr lang="en-US" sz="1600" dirty="0">
                <a:latin typeface="Consolas" panose="020B0609020204030204" pitchFamily="49" charset="0"/>
              </a:rPr>
              <a:t>);</a:t>
            </a:r>
            <a:endParaRPr lang="en-GB" sz="1600" dirty="0">
              <a:latin typeface="Consolas" panose="020B0609020204030204" pitchFamily="49" charset="0"/>
            </a:endParaRPr>
          </a:p>
          <a:p>
            <a:pPr algn="l"/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31E539-FC4F-2B8B-A97F-DCACF0974FDE}"/>
              </a:ext>
            </a:extLst>
          </p:cNvPr>
          <p:cNvSpPr txBox="1"/>
          <p:nvPr/>
        </p:nvSpPr>
        <p:spPr>
          <a:xfrm>
            <a:off x="8788572" y="3826927"/>
            <a:ext cx="2633197" cy="738664"/>
          </a:xfrm>
          <a:prstGeom prst="rect">
            <a:avLst/>
          </a:prstGeom>
          <a:solidFill>
            <a:srgbClr val="000000"/>
          </a:solidFill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</a:rPr>
              <a:t>Frank is 18 years old</a:t>
            </a:r>
          </a:p>
          <a:p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</a:rPr>
              <a:t>Jess is 21 years old</a:t>
            </a:r>
          </a:p>
          <a:p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</a:rPr>
              <a:t>Frank is 18 years old</a:t>
            </a:r>
            <a:endParaRPr lang="en-GB" sz="14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6848AC-2F58-BB2D-1873-20F972CF01BD}"/>
              </a:ext>
            </a:extLst>
          </p:cNvPr>
          <p:cNvSpPr txBox="1"/>
          <p:nvPr/>
        </p:nvSpPr>
        <p:spPr>
          <a:xfrm>
            <a:off x="7533544" y="3827771"/>
            <a:ext cx="1192213" cy="391104"/>
          </a:xfrm>
          <a:prstGeom prst="rect">
            <a:avLst/>
          </a:prstGeom>
          <a:solidFill>
            <a:srgbClr val="00B050"/>
          </a:solidFill>
        </p:spPr>
        <p:txBody>
          <a:bodyPr wrap="square" anchor="ctr">
            <a:no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STDOUT</a:t>
            </a:r>
          </a:p>
        </p:txBody>
      </p:sp>
      <p:pic>
        <p:nvPicPr>
          <p:cNvPr id="8" name="Picture 2" descr="Rust Programming language Logo Machine learning Haskell, crab, animals ...">
            <a:extLst>
              <a:ext uri="{FF2B5EF4-FFF2-40B4-BE49-F238E27FC236}">
                <a16:creationId xmlns:a16="http://schemas.microsoft.com/office/drawing/2014/main" id="{D6463DF1-5849-2D1B-CD00-7215EC5EB0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1769" y="1287783"/>
            <a:ext cx="675930" cy="505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34397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B338571-198D-F230-1EEC-51F7182266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cap="none" dirty="0"/>
              <a:t>format! Macro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02D8BF-FB2D-545A-61A8-C598A52606B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608874" y="470308"/>
            <a:ext cx="7198341" cy="4094163"/>
          </a:xfrm>
        </p:spPr>
        <p:txBody>
          <a:bodyPr/>
          <a:lstStyle/>
          <a:p>
            <a:r>
              <a:rPr lang="en-GB" dirty="0"/>
              <a:t>The </a:t>
            </a:r>
            <a:r>
              <a:rPr lang="en-GB" b="1" dirty="0"/>
              <a:t>format! </a:t>
            </a:r>
            <a:r>
              <a:rPr lang="en-GB" dirty="0"/>
              <a:t>Macro performs a similar function to </a:t>
            </a:r>
            <a:r>
              <a:rPr lang="en-GB" b="1" dirty="0"/>
              <a:t>print!</a:t>
            </a:r>
            <a:r>
              <a:rPr lang="en-GB" dirty="0"/>
              <a:t> </a:t>
            </a:r>
          </a:p>
          <a:p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>
                <a:latin typeface="Consolas" panose="020B0609020204030204" pitchFamily="49" charset="0"/>
              </a:rPr>
              <a:t>print! </a:t>
            </a:r>
            <a:r>
              <a:rPr lang="en-GB" dirty="0"/>
              <a:t>Sends formatted text to the </a:t>
            </a:r>
            <a:r>
              <a:rPr lang="en-GB" b="1" dirty="0"/>
              <a:t>console</a:t>
            </a:r>
            <a:r>
              <a:rPr lang="en-GB" dirty="0"/>
              <a:t> (</a:t>
            </a:r>
            <a:r>
              <a:rPr lang="en-GB" b="1" dirty="0">
                <a:latin typeface="Consolas" panose="020B0609020204030204" pitchFamily="49" charset="0"/>
              </a:rPr>
              <a:t>io::</a:t>
            </a:r>
            <a:r>
              <a:rPr lang="en-GB" b="1" dirty="0" err="1">
                <a:latin typeface="Consolas" panose="020B0609020204030204" pitchFamily="49" charset="0"/>
              </a:rPr>
              <a:t>stdout</a:t>
            </a:r>
            <a:r>
              <a:rPr lang="en-GB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>
                <a:latin typeface="Consolas" panose="020B0609020204030204" pitchFamily="49" charset="0"/>
              </a:rPr>
              <a:t>format! </a:t>
            </a:r>
            <a:r>
              <a:rPr lang="en-GB" dirty="0"/>
              <a:t>Sends formatted text to a </a:t>
            </a:r>
            <a:r>
              <a:rPr lang="en-GB" b="1" dirty="0"/>
              <a:t>String</a:t>
            </a:r>
            <a:r>
              <a:rPr lang="en-GB" dirty="0"/>
              <a:t> (a UTF-8 sequence)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r>
              <a:rPr lang="en-GB" dirty="0"/>
              <a:t>From a C perspective, it's therefore similar in function to </a:t>
            </a:r>
            <a:r>
              <a:rPr lang="en-GB" dirty="0" err="1"/>
              <a:t>stdio.h</a:t>
            </a:r>
            <a:r>
              <a:rPr lang="en-GB" dirty="0"/>
              <a:t> </a:t>
            </a:r>
            <a:r>
              <a:rPr lang="en-GB" dirty="0" err="1">
                <a:latin typeface="Consolas" panose="020B0609020204030204" pitchFamily="49" charset="0"/>
              </a:rPr>
              <a:t>sprintf</a:t>
            </a:r>
            <a:r>
              <a:rPr lang="en-GB" dirty="0">
                <a:latin typeface="Consolas" panose="020B0609020204030204" pitchFamily="49" charset="0"/>
              </a:rPr>
              <a:t>() </a:t>
            </a:r>
            <a:r>
              <a:rPr lang="en-GB" dirty="0"/>
              <a:t>function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43FDF5-9B2A-A440-2E4E-5CBA3C173876}"/>
              </a:ext>
            </a:extLst>
          </p:cNvPr>
          <p:cNvSpPr txBox="1"/>
          <p:nvPr/>
        </p:nvSpPr>
        <p:spPr>
          <a:xfrm>
            <a:off x="4662064" y="2105195"/>
            <a:ext cx="6677503" cy="2647609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 vert="horz" wrap="square" lIns="0" tIns="0" rIns="0" bIns="0" rtlCol="0" anchor="t" anchorCtr="0">
            <a:normAutofit lnSpcReduction="10000"/>
          </a:bodyPr>
          <a:lstStyle/>
          <a:p>
            <a:pPr algn="l"/>
            <a:endParaRPr lang="en-GB" sz="1600" dirty="0">
              <a:latin typeface="Consolas" panose="020B0609020204030204" pitchFamily="49" charset="0"/>
            </a:endParaRPr>
          </a:p>
          <a:p>
            <a:pPr algn="l"/>
            <a:r>
              <a:rPr lang="en-GB" sz="1600" dirty="0" err="1">
                <a:solidFill>
                  <a:srgbClr val="0070C0"/>
                </a:solidFill>
                <a:latin typeface="Consolas" panose="020B0609020204030204" pitchFamily="49" charset="0"/>
              </a:rPr>
              <a:t>fn</a:t>
            </a:r>
            <a:r>
              <a:rPr lang="en-GB" sz="1600" dirty="0">
                <a:latin typeface="Consolas" panose="020B0609020204030204" pitchFamily="49" charset="0"/>
              </a:rPr>
              <a:t> </a:t>
            </a:r>
            <a:r>
              <a:rPr lang="en-GB" sz="1600" dirty="0" err="1">
                <a:latin typeface="Consolas" panose="020B0609020204030204" pitchFamily="49" charset="0"/>
              </a:rPr>
              <a:t>get_hex_str</a:t>
            </a:r>
            <a:r>
              <a:rPr lang="en-GB" sz="1600" dirty="0">
                <a:latin typeface="Consolas" panose="020B0609020204030204" pitchFamily="49" charset="0"/>
              </a:rPr>
              <a:t>(</a:t>
            </a:r>
            <a:r>
              <a:rPr lang="en-GB" sz="1600" dirty="0" err="1">
                <a:latin typeface="Consolas" panose="020B0609020204030204" pitchFamily="49" charset="0"/>
              </a:rPr>
              <a:t>num</a:t>
            </a:r>
            <a:r>
              <a:rPr lang="en-GB" sz="1600" dirty="0">
                <a:latin typeface="Consolas" panose="020B0609020204030204" pitchFamily="49" charset="0"/>
              </a:rPr>
              <a:t>: &amp;i32) -&gt; String {</a:t>
            </a:r>
          </a:p>
          <a:p>
            <a:pPr algn="l"/>
            <a:r>
              <a:rPr lang="en-GB" sz="1600" dirty="0">
                <a:latin typeface="Consolas" panose="020B0609020204030204" pitchFamily="49" charset="0"/>
              </a:rPr>
              <a:t>    </a:t>
            </a:r>
            <a:r>
              <a:rPr lang="en-GB" sz="1600" dirty="0">
                <a:solidFill>
                  <a:srgbClr val="0070C0"/>
                </a:solidFill>
                <a:latin typeface="Consolas" panose="020B0609020204030204" pitchFamily="49" charset="0"/>
              </a:rPr>
              <a:t>let</a:t>
            </a:r>
            <a:r>
              <a:rPr lang="en-GB" sz="1600" dirty="0">
                <a:latin typeface="Consolas" panose="020B0609020204030204" pitchFamily="49" charset="0"/>
              </a:rPr>
              <a:t> </a:t>
            </a:r>
            <a:r>
              <a:rPr lang="en-GB" sz="1600" dirty="0" err="1">
                <a:latin typeface="Consolas" panose="020B0609020204030204" pitchFamily="49" charset="0"/>
              </a:rPr>
              <a:t>hex_str</a:t>
            </a:r>
            <a:r>
              <a:rPr lang="en-GB" sz="1600" dirty="0">
                <a:latin typeface="Consolas" panose="020B0609020204030204" pitchFamily="49" charset="0"/>
              </a:rPr>
              <a:t> = </a:t>
            </a:r>
            <a:r>
              <a:rPr lang="en-GB" sz="1600" dirty="0">
                <a:solidFill>
                  <a:srgbClr val="00B050"/>
                </a:solidFill>
                <a:latin typeface="Consolas" panose="020B0609020204030204" pitchFamily="49" charset="0"/>
              </a:rPr>
              <a:t>format!</a:t>
            </a:r>
            <a:r>
              <a:rPr lang="en-GB" sz="1600" dirty="0">
                <a:latin typeface="Consolas" panose="020B0609020204030204" pitchFamily="49" charset="0"/>
              </a:rPr>
              <a:t>(</a:t>
            </a:r>
            <a:r>
              <a:rPr lang="en-GB" sz="1600" dirty="0">
                <a:solidFill>
                  <a:srgbClr val="7030A0"/>
                </a:solidFill>
                <a:latin typeface="Consolas" panose="020B0609020204030204" pitchFamily="49" charset="0"/>
              </a:rPr>
              <a:t>"{</a:t>
            </a:r>
            <a:r>
              <a:rPr lang="en-GB" sz="1600" dirty="0" err="1">
                <a:solidFill>
                  <a:srgbClr val="7030A0"/>
                </a:solidFill>
                <a:latin typeface="Consolas" panose="020B0609020204030204" pitchFamily="49" charset="0"/>
              </a:rPr>
              <a:t>num</a:t>
            </a:r>
            <a:r>
              <a:rPr lang="en-GB" sz="1600" dirty="0">
                <a:solidFill>
                  <a:srgbClr val="7030A0"/>
                </a:solidFill>
                <a:latin typeface="Consolas" panose="020B0609020204030204" pitchFamily="49" charset="0"/>
              </a:rPr>
              <a:t>:#x}"</a:t>
            </a:r>
            <a:r>
              <a:rPr lang="en-GB" sz="1600" dirty="0"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GB" sz="1600" dirty="0">
                <a:latin typeface="Consolas" panose="020B0609020204030204" pitchFamily="49" charset="0"/>
              </a:rPr>
              <a:t>    </a:t>
            </a:r>
            <a:r>
              <a:rPr lang="en-GB" sz="1600" dirty="0" err="1">
                <a:latin typeface="Consolas" panose="020B0609020204030204" pitchFamily="49" charset="0"/>
              </a:rPr>
              <a:t>hex_str</a:t>
            </a:r>
            <a:endParaRPr lang="en-GB" sz="1600" dirty="0">
              <a:latin typeface="Consolas" panose="020B0609020204030204" pitchFamily="49" charset="0"/>
            </a:endParaRPr>
          </a:p>
          <a:p>
            <a:pPr algn="l"/>
            <a:r>
              <a:rPr lang="en-GB" sz="1600" dirty="0">
                <a:latin typeface="Consolas" panose="020B0609020204030204" pitchFamily="49" charset="0"/>
              </a:rPr>
              <a:t>}</a:t>
            </a:r>
          </a:p>
          <a:p>
            <a:pPr algn="l"/>
            <a:endParaRPr lang="en-GB" sz="1600" dirty="0">
              <a:latin typeface="Consolas" panose="020B0609020204030204" pitchFamily="49" charset="0"/>
            </a:endParaRPr>
          </a:p>
          <a:p>
            <a:pPr algn="l"/>
            <a:r>
              <a:rPr lang="en-GB" sz="1600" dirty="0" err="1">
                <a:solidFill>
                  <a:srgbClr val="0070C0"/>
                </a:solidFill>
                <a:latin typeface="Consolas" panose="020B0609020204030204" pitchFamily="49" charset="0"/>
              </a:rPr>
              <a:t>fn</a:t>
            </a:r>
            <a:r>
              <a:rPr lang="en-GB" sz="1600" dirty="0">
                <a:latin typeface="Consolas" panose="020B0609020204030204" pitchFamily="49" charset="0"/>
              </a:rPr>
              <a:t> main() {</a:t>
            </a:r>
          </a:p>
          <a:p>
            <a:pPr algn="l"/>
            <a:r>
              <a:rPr lang="en-GB" sz="1600" dirty="0">
                <a:latin typeface="Consolas" panose="020B0609020204030204" pitchFamily="49" charset="0"/>
              </a:rPr>
              <a:t>   </a:t>
            </a:r>
            <a:r>
              <a:rPr lang="en-GB" sz="1600" dirty="0">
                <a:solidFill>
                  <a:srgbClr val="0070C0"/>
                </a:solidFill>
                <a:latin typeface="Consolas" panose="020B0609020204030204" pitchFamily="49" charset="0"/>
              </a:rPr>
              <a:t>let</a:t>
            </a:r>
            <a:r>
              <a:rPr lang="en-GB" sz="1600" dirty="0">
                <a:latin typeface="Consolas" panose="020B0609020204030204" pitchFamily="49" charset="0"/>
              </a:rPr>
              <a:t> </a:t>
            </a:r>
            <a:r>
              <a:rPr lang="en-GB" sz="1600" dirty="0" err="1">
                <a:latin typeface="Consolas" panose="020B0609020204030204" pitchFamily="49" charset="0"/>
              </a:rPr>
              <a:t>mynum</a:t>
            </a:r>
            <a:r>
              <a:rPr lang="en-GB" sz="1600" dirty="0">
                <a:latin typeface="Consolas" panose="020B0609020204030204" pitchFamily="49" charset="0"/>
              </a:rPr>
              <a:t>: </a:t>
            </a:r>
            <a:r>
              <a:rPr lang="en-GB" sz="1600" dirty="0">
                <a:solidFill>
                  <a:srgbClr val="0070C0"/>
                </a:solidFill>
                <a:latin typeface="Consolas" panose="020B0609020204030204" pitchFamily="49" charset="0"/>
              </a:rPr>
              <a:t>i32</a:t>
            </a:r>
            <a:r>
              <a:rPr lang="en-GB" sz="1600" dirty="0">
                <a:latin typeface="Consolas" panose="020B0609020204030204" pitchFamily="49" charset="0"/>
              </a:rPr>
              <a:t> = 32;</a:t>
            </a:r>
          </a:p>
          <a:p>
            <a:pPr algn="l"/>
            <a:r>
              <a:rPr lang="en-GB" sz="1600" dirty="0">
                <a:latin typeface="Consolas" panose="020B0609020204030204" pitchFamily="49" charset="0"/>
              </a:rPr>
              <a:t>   </a:t>
            </a:r>
            <a:r>
              <a:rPr lang="en-GB" sz="1600" dirty="0">
                <a:solidFill>
                  <a:srgbClr val="0070C0"/>
                </a:solidFill>
                <a:latin typeface="Consolas" panose="020B0609020204030204" pitchFamily="49" charset="0"/>
              </a:rPr>
              <a:t>let</a:t>
            </a:r>
            <a:r>
              <a:rPr lang="en-GB" sz="1600" dirty="0">
                <a:latin typeface="Consolas" panose="020B0609020204030204" pitchFamily="49" charset="0"/>
              </a:rPr>
              <a:t> </a:t>
            </a:r>
            <a:r>
              <a:rPr lang="en-GB" sz="1600" dirty="0" err="1">
                <a:latin typeface="Consolas" panose="020B0609020204030204" pitchFamily="49" charset="0"/>
              </a:rPr>
              <a:t>myhex</a:t>
            </a:r>
            <a:r>
              <a:rPr lang="en-GB" sz="1600" dirty="0">
                <a:latin typeface="Consolas" panose="020B0609020204030204" pitchFamily="49" charset="0"/>
              </a:rPr>
              <a:t> = </a:t>
            </a:r>
            <a:r>
              <a:rPr lang="en-GB" sz="1600" dirty="0" err="1">
                <a:latin typeface="Consolas" panose="020B0609020204030204" pitchFamily="49" charset="0"/>
              </a:rPr>
              <a:t>get_hex_str</a:t>
            </a:r>
            <a:r>
              <a:rPr lang="en-GB" sz="1600" dirty="0">
                <a:latin typeface="Consolas" panose="020B0609020204030204" pitchFamily="49" charset="0"/>
              </a:rPr>
              <a:t>(&amp;</a:t>
            </a:r>
            <a:r>
              <a:rPr lang="en-GB" sz="1600" dirty="0" err="1">
                <a:latin typeface="Consolas" panose="020B0609020204030204" pitchFamily="49" charset="0"/>
              </a:rPr>
              <a:t>mynum</a:t>
            </a:r>
            <a:r>
              <a:rPr lang="en-GB" sz="1600" dirty="0"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GB" sz="1600" dirty="0">
                <a:latin typeface="Consolas" panose="020B0609020204030204" pitchFamily="49" charset="0"/>
              </a:rPr>
              <a:t>   </a:t>
            </a:r>
            <a:r>
              <a:rPr lang="en-GB" sz="1600" dirty="0" err="1">
                <a:solidFill>
                  <a:srgbClr val="00B050"/>
                </a:solidFill>
                <a:latin typeface="Consolas" panose="020B0609020204030204" pitchFamily="49" charset="0"/>
              </a:rPr>
              <a:t>println</a:t>
            </a:r>
            <a:r>
              <a:rPr lang="en-GB" sz="1600" dirty="0">
                <a:solidFill>
                  <a:srgbClr val="00B050"/>
                </a:solidFill>
                <a:latin typeface="Consolas" panose="020B0609020204030204" pitchFamily="49" charset="0"/>
              </a:rPr>
              <a:t>!</a:t>
            </a:r>
            <a:r>
              <a:rPr lang="en-GB" sz="1600" dirty="0">
                <a:latin typeface="Consolas" panose="020B0609020204030204" pitchFamily="49" charset="0"/>
              </a:rPr>
              <a:t>(</a:t>
            </a:r>
            <a:r>
              <a:rPr lang="en-GB" sz="1600" dirty="0">
                <a:solidFill>
                  <a:srgbClr val="7030A0"/>
                </a:solidFill>
                <a:latin typeface="Consolas" panose="020B0609020204030204" pitchFamily="49" charset="0"/>
              </a:rPr>
              <a:t>"{</a:t>
            </a:r>
            <a:r>
              <a:rPr lang="en-GB" sz="1600" dirty="0" err="1">
                <a:solidFill>
                  <a:srgbClr val="7030A0"/>
                </a:solidFill>
                <a:latin typeface="Consolas" panose="020B0609020204030204" pitchFamily="49" charset="0"/>
              </a:rPr>
              <a:t>mynum</a:t>
            </a:r>
            <a:r>
              <a:rPr lang="en-GB" sz="1600" dirty="0">
                <a:solidFill>
                  <a:srgbClr val="7030A0"/>
                </a:solidFill>
                <a:latin typeface="Consolas" panose="020B0609020204030204" pitchFamily="49" charset="0"/>
              </a:rPr>
              <a:t>} in hex is {</a:t>
            </a:r>
            <a:r>
              <a:rPr lang="en-GB" sz="1600" dirty="0" err="1">
                <a:solidFill>
                  <a:srgbClr val="7030A0"/>
                </a:solidFill>
                <a:latin typeface="Consolas" panose="020B0609020204030204" pitchFamily="49" charset="0"/>
              </a:rPr>
              <a:t>myhex</a:t>
            </a:r>
            <a:r>
              <a:rPr lang="en-GB" sz="1600" dirty="0">
                <a:solidFill>
                  <a:srgbClr val="7030A0"/>
                </a:solidFill>
                <a:latin typeface="Consolas" panose="020B0609020204030204" pitchFamily="49" charset="0"/>
              </a:rPr>
              <a:t>}"</a:t>
            </a:r>
            <a:r>
              <a:rPr lang="en-GB" sz="1600" dirty="0"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GB" sz="16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BA6191-8BDD-B276-41F6-C8D337C78D1A}"/>
              </a:ext>
            </a:extLst>
          </p:cNvPr>
          <p:cNvSpPr txBox="1"/>
          <p:nvPr/>
        </p:nvSpPr>
        <p:spPr>
          <a:xfrm>
            <a:off x="8769185" y="4644339"/>
            <a:ext cx="2633197" cy="391948"/>
          </a:xfrm>
          <a:prstGeom prst="rect">
            <a:avLst/>
          </a:prstGeom>
          <a:solidFill>
            <a:srgbClr val="000000"/>
          </a:solidFill>
        </p:spPr>
        <p:txBody>
          <a:bodyPr wrap="square" anchor="ctr">
            <a:noAutofit/>
          </a:bodyPr>
          <a:lstStyle/>
          <a:p>
            <a:r>
              <a:rPr lang="nl-NL" sz="1400" dirty="0">
                <a:solidFill>
                  <a:schemeClr val="bg1"/>
                </a:solidFill>
                <a:latin typeface="Consolas" panose="020B0609020204030204" pitchFamily="49" charset="0"/>
              </a:rPr>
              <a:t>32 in hex is 0x20</a:t>
            </a:r>
            <a:endParaRPr lang="en-GB" sz="14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74F157-8A53-A11F-D2DD-A7C1E1C6330D}"/>
              </a:ext>
            </a:extLst>
          </p:cNvPr>
          <p:cNvSpPr txBox="1"/>
          <p:nvPr/>
        </p:nvSpPr>
        <p:spPr>
          <a:xfrm>
            <a:off x="7514157" y="4645183"/>
            <a:ext cx="1192213" cy="391104"/>
          </a:xfrm>
          <a:prstGeom prst="rect">
            <a:avLst/>
          </a:prstGeom>
          <a:solidFill>
            <a:srgbClr val="00B050"/>
          </a:solidFill>
        </p:spPr>
        <p:txBody>
          <a:bodyPr wrap="square" anchor="ctr">
            <a:no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STDOUT</a:t>
            </a:r>
          </a:p>
        </p:txBody>
      </p:sp>
      <p:pic>
        <p:nvPicPr>
          <p:cNvPr id="4" name="Picture 2" descr="Rust Programming language Logo Machine learning Haskell, crab, animals ...">
            <a:extLst>
              <a:ext uri="{FF2B5EF4-FFF2-40B4-BE49-F238E27FC236}">
                <a16:creationId xmlns:a16="http://schemas.microsoft.com/office/drawing/2014/main" id="{7B7527EA-0E0C-06F0-1425-B12D6E4BD7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5109" y="2105195"/>
            <a:ext cx="675930" cy="505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66368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151930E-1CD6-4AEA-B3B8-9265415294C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Stderr – </a:t>
            </a:r>
            <a:r>
              <a:rPr lang="en-GB" cap="none" dirty="0" err="1"/>
              <a:t>eprint</a:t>
            </a:r>
            <a:r>
              <a:rPr lang="en-GB" cap="none" dirty="0"/>
              <a:t>!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56CB33-DE9F-4B6F-8036-C8290164C4E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624344" y="357189"/>
            <a:ext cx="7182872" cy="4201134"/>
          </a:xfrm>
        </p:spPr>
        <p:txBody>
          <a:bodyPr/>
          <a:lstStyle/>
          <a:p>
            <a:r>
              <a:rPr lang="en-GB" b="1" dirty="0"/>
              <a:t>Here's a comparison between C and Rust </a:t>
            </a:r>
            <a:r>
              <a:rPr lang="en-GB" b="1" i="1" dirty="0"/>
              <a:t>standard error </a:t>
            </a:r>
            <a:r>
              <a:rPr lang="en-GB" b="1" dirty="0"/>
              <a:t>output techniques: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1427D23-F5DA-413E-B586-E02685973B64}"/>
              </a:ext>
            </a:extLst>
          </p:cNvPr>
          <p:cNvSpPr txBox="1"/>
          <p:nvPr/>
        </p:nvSpPr>
        <p:spPr>
          <a:xfrm>
            <a:off x="4722811" y="993166"/>
            <a:ext cx="6315747" cy="252729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vert="horz" wrap="square" lIns="0" tIns="0" rIns="0" bIns="0" rtlCol="0" anchor="t" anchorCtr="0">
            <a:normAutofit fontScale="70000" lnSpcReduction="20000"/>
          </a:bodyPr>
          <a:lstStyle/>
          <a:p>
            <a:pPr algn="l"/>
            <a:endParaRPr lang="en-GB" sz="1600" dirty="0">
              <a:latin typeface="Consolas" panose="020B0609020204030204" pitchFamily="49" charset="0"/>
            </a:endParaRPr>
          </a:p>
          <a:p>
            <a:pPr algn="l"/>
            <a:r>
              <a:rPr lang="en-GB" sz="2300" dirty="0">
                <a:solidFill>
                  <a:srgbClr val="000000"/>
                </a:solidFill>
                <a:latin typeface="Consolas" panose="020B0609020204030204" pitchFamily="49" charset="0"/>
              </a:rPr>
              <a:t>#include&lt;stdio.h&gt;</a:t>
            </a:r>
          </a:p>
          <a:p>
            <a:pPr algn="l"/>
            <a:endParaRPr lang="en-GB" sz="23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algn="l"/>
            <a:r>
              <a:rPr lang="en-GB" sz="2300" dirty="0">
                <a:solidFill>
                  <a:srgbClr val="000000"/>
                </a:solidFill>
                <a:latin typeface="Consolas" panose="020B0609020204030204" pitchFamily="49" charset="0"/>
              </a:rPr>
              <a:t>int main() {</a:t>
            </a:r>
          </a:p>
          <a:p>
            <a:pPr algn="l"/>
            <a:r>
              <a:rPr lang="en-GB" sz="2300" dirty="0">
                <a:solidFill>
                  <a:srgbClr val="000000"/>
                </a:solidFill>
                <a:latin typeface="Consolas" panose="020B0609020204030204" pitchFamily="49" charset="0"/>
              </a:rPr>
              <a:t>  int qty = -1;</a:t>
            </a:r>
          </a:p>
          <a:p>
            <a:pPr algn="l"/>
            <a:r>
              <a:rPr lang="en-GB" sz="23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</a:p>
          <a:p>
            <a:pPr algn="l"/>
            <a:r>
              <a:rPr lang="en-GB" sz="23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GB" sz="2300" dirty="0">
                <a:solidFill>
                  <a:srgbClr val="0070C0"/>
                </a:solidFill>
                <a:latin typeface="Consolas" panose="020B0609020204030204" pitchFamily="49" charset="0"/>
              </a:rPr>
              <a:t>if</a:t>
            </a:r>
            <a:r>
              <a:rPr lang="en-GB" sz="2300" dirty="0">
                <a:solidFill>
                  <a:srgbClr val="000000"/>
                </a:solidFill>
                <a:latin typeface="Consolas" panose="020B0609020204030204" pitchFamily="49" charset="0"/>
              </a:rPr>
              <a:t> (qty &lt; 0) {</a:t>
            </a:r>
          </a:p>
          <a:p>
            <a:pPr algn="l"/>
            <a:r>
              <a:rPr lang="en-GB" sz="23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23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fprintf</a:t>
            </a:r>
            <a:r>
              <a:rPr lang="en-GB" sz="2300" dirty="0">
                <a:solidFill>
                  <a:srgbClr val="000000"/>
                </a:solidFill>
                <a:latin typeface="Consolas" panose="020B0609020204030204" pitchFamily="49" charset="0"/>
              </a:rPr>
              <a:t>(stderr, </a:t>
            </a:r>
            <a:r>
              <a:rPr lang="en-GB" sz="2300" dirty="0">
                <a:solidFill>
                  <a:srgbClr val="00B050"/>
                </a:solidFill>
                <a:latin typeface="Consolas" panose="020B0609020204030204" pitchFamily="49" charset="0"/>
              </a:rPr>
              <a:t>"Aborting!"</a:t>
            </a:r>
            <a:r>
              <a:rPr lang="en-GB" sz="23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GB" sz="23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23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fprintf</a:t>
            </a:r>
            <a:r>
              <a:rPr lang="en-GB" sz="2300" dirty="0">
                <a:solidFill>
                  <a:srgbClr val="000000"/>
                </a:solidFill>
                <a:latin typeface="Consolas" panose="020B0609020204030204" pitchFamily="49" charset="0"/>
              </a:rPr>
              <a:t>(stderr, </a:t>
            </a:r>
            <a:r>
              <a:rPr lang="en-GB" sz="2300" dirty="0">
                <a:solidFill>
                  <a:srgbClr val="00B050"/>
                </a:solidFill>
                <a:latin typeface="Consolas" panose="020B0609020204030204" pitchFamily="49" charset="0"/>
              </a:rPr>
              <a:t>"Qty must be 1 or more"</a:t>
            </a:r>
            <a:r>
              <a:rPr lang="en-GB" sz="23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GB" sz="2300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</a:p>
          <a:p>
            <a:pPr algn="l"/>
            <a:r>
              <a:rPr lang="en-GB" sz="23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</a:p>
          <a:p>
            <a:pPr algn="l"/>
            <a:r>
              <a:rPr lang="en-GB" sz="23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GB" sz="2300" dirty="0">
                <a:solidFill>
                  <a:srgbClr val="0070C0"/>
                </a:solidFill>
                <a:latin typeface="Consolas" panose="020B0609020204030204" pitchFamily="49" charset="0"/>
              </a:rPr>
              <a:t>return</a:t>
            </a:r>
            <a:r>
              <a:rPr lang="en-GB" sz="2300" dirty="0">
                <a:solidFill>
                  <a:srgbClr val="000000"/>
                </a:solidFill>
                <a:latin typeface="Consolas" panose="020B0609020204030204" pitchFamily="49" charset="0"/>
              </a:rPr>
              <a:t> 0;</a:t>
            </a:r>
          </a:p>
          <a:p>
            <a:pPr algn="l"/>
            <a:r>
              <a:rPr lang="en-GB" sz="23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endParaRPr lang="en-GB" sz="1600" dirty="0">
              <a:latin typeface="Consolas" panose="020B0609020204030204" pitchFamily="49" charset="0"/>
            </a:endParaRPr>
          </a:p>
          <a:p>
            <a:pPr algn="l"/>
            <a:endParaRPr lang="en-GB" sz="1600" dirty="0">
              <a:latin typeface="Consolas" panose="020B0609020204030204" pitchFamily="49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6A8A806-D384-4A7F-BD2A-07884AC992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39992" y="993166"/>
            <a:ext cx="365791" cy="37953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D34F519-96CA-4C32-9718-98039C521F29}"/>
              </a:ext>
            </a:extLst>
          </p:cNvPr>
          <p:cNvSpPr txBox="1"/>
          <p:nvPr/>
        </p:nvSpPr>
        <p:spPr>
          <a:xfrm>
            <a:off x="4722811" y="3881297"/>
            <a:ext cx="6315746" cy="2267254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 vert="horz" wrap="square" lIns="0" tIns="0" rIns="0" bIns="0" rtlCol="0" anchor="t" anchorCtr="0">
            <a:noAutofit/>
          </a:bodyPr>
          <a:lstStyle/>
          <a:p>
            <a:pPr algn="l"/>
            <a:endParaRPr lang="en-GB" sz="1600" dirty="0">
              <a:latin typeface="Consolas" panose="020B0609020204030204" pitchFamily="49" charset="0"/>
            </a:endParaRPr>
          </a:p>
          <a:p>
            <a:pPr algn="l"/>
            <a:r>
              <a:rPr lang="en-GB" sz="1600" dirty="0">
                <a:latin typeface="Consolas" panose="020B0609020204030204" pitchFamily="49" charset="0"/>
              </a:rPr>
              <a:t>   </a:t>
            </a:r>
            <a:r>
              <a:rPr lang="en-US" sz="1600" dirty="0" err="1">
                <a:solidFill>
                  <a:srgbClr val="0070C0"/>
                </a:solidFill>
                <a:latin typeface="Consolas" panose="020B0609020204030204" pitchFamily="49" charset="0"/>
              </a:rPr>
              <a:t>fn</a:t>
            </a:r>
            <a:r>
              <a:rPr lang="en-US" sz="1600" dirty="0">
                <a:latin typeface="Consolas" panose="020B0609020204030204" pitchFamily="49" charset="0"/>
              </a:rPr>
              <a:t> main() {</a:t>
            </a:r>
          </a:p>
          <a:p>
            <a:pPr algn="l"/>
            <a:r>
              <a:rPr lang="en-US" sz="1600" dirty="0">
                <a:latin typeface="Consolas" panose="020B0609020204030204" pitchFamily="49" charset="0"/>
              </a:rPr>
              <a:t>       </a:t>
            </a:r>
            <a:r>
              <a:rPr lang="en-US" sz="1600" dirty="0">
                <a:solidFill>
                  <a:srgbClr val="0070C0"/>
                </a:solidFill>
                <a:latin typeface="Consolas" panose="020B0609020204030204" pitchFamily="49" charset="0"/>
              </a:rPr>
              <a:t>let</a:t>
            </a:r>
            <a:r>
              <a:rPr lang="en-US" sz="1600" dirty="0">
                <a:latin typeface="Consolas" panose="020B0609020204030204" pitchFamily="49" charset="0"/>
              </a:rPr>
              <a:t> qty = -1;</a:t>
            </a:r>
          </a:p>
          <a:p>
            <a:pPr algn="l"/>
            <a:r>
              <a:rPr lang="en-US" sz="1600" dirty="0">
                <a:latin typeface="Consolas" panose="020B0609020204030204" pitchFamily="49" charset="0"/>
              </a:rPr>
              <a:t>	</a:t>
            </a:r>
          </a:p>
          <a:p>
            <a:pPr algn="l"/>
            <a:r>
              <a:rPr lang="en-US" sz="1600" dirty="0">
                <a:latin typeface="Consolas" panose="020B0609020204030204" pitchFamily="49" charset="0"/>
              </a:rPr>
              <a:t>       </a:t>
            </a:r>
            <a:r>
              <a:rPr lang="en-US" sz="1600" dirty="0">
                <a:solidFill>
                  <a:srgbClr val="0070C0"/>
                </a:solidFill>
                <a:latin typeface="Consolas" panose="020B0609020204030204" pitchFamily="49" charset="0"/>
              </a:rPr>
              <a:t>if</a:t>
            </a:r>
            <a:r>
              <a:rPr lang="en-US" sz="1600" dirty="0">
                <a:latin typeface="Consolas" panose="020B0609020204030204" pitchFamily="49" charset="0"/>
              </a:rPr>
              <a:t> qty &lt; 0 {</a:t>
            </a:r>
          </a:p>
          <a:p>
            <a:pPr algn="l"/>
            <a:r>
              <a:rPr lang="en-US" sz="1600" dirty="0">
                <a:latin typeface="Consolas" panose="020B0609020204030204" pitchFamily="49" charset="0"/>
              </a:rPr>
              <a:t>	   </a:t>
            </a:r>
            <a:r>
              <a:rPr lang="en-US" sz="1600" dirty="0" err="1">
                <a:solidFill>
                  <a:srgbClr val="00B050"/>
                </a:solidFill>
                <a:latin typeface="Consolas" panose="020B0609020204030204" pitchFamily="49" charset="0"/>
              </a:rPr>
              <a:t>eprint</a:t>
            </a:r>
            <a:r>
              <a:rPr lang="en-US" sz="1600" dirty="0">
                <a:solidFill>
                  <a:srgbClr val="00B050"/>
                </a:solidFill>
                <a:latin typeface="Consolas" panose="020B0609020204030204" pitchFamily="49" charset="0"/>
              </a:rPr>
              <a:t>!</a:t>
            </a:r>
            <a:r>
              <a:rPr lang="en-US" sz="1600" dirty="0"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7030A0"/>
                </a:solidFill>
                <a:latin typeface="Consolas" panose="020B0609020204030204" pitchFamily="49" charset="0"/>
              </a:rPr>
              <a:t>"Aborting!"</a:t>
            </a:r>
            <a:r>
              <a:rPr lang="en-US" sz="1600" dirty="0"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sz="1600" dirty="0">
                <a:latin typeface="Consolas" panose="020B0609020204030204" pitchFamily="49" charset="0"/>
              </a:rPr>
              <a:t>	   </a:t>
            </a:r>
            <a:r>
              <a:rPr lang="en-US" sz="1600" dirty="0" err="1">
                <a:solidFill>
                  <a:srgbClr val="00B050"/>
                </a:solidFill>
                <a:latin typeface="Consolas" panose="020B0609020204030204" pitchFamily="49" charset="0"/>
              </a:rPr>
              <a:t>eprint</a:t>
            </a:r>
            <a:r>
              <a:rPr lang="en-US" sz="1600" dirty="0">
                <a:solidFill>
                  <a:srgbClr val="00B050"/>
                </a:solidFill>
                <a:latin typeface="Consolas" panose="020B0609020204030204" pitchFamily="49" charset="0"/>
              </a:rPr>
              <a:t>!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7030A0"/>
                </a:solidFill>
                <a:latin typeface="Consolas" panose="020B0609020204030204" pitchFamily="49" charset="0"/>
              </a:rPr>
              <a:t>"Qty must be 1 or more"</a:t>
            </a:r>
            <a:r>
              <a:rPr lang="en-US" sz="1600" dirty="0"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sz="1600" dirty="0">
                <a:latin typeface="Consolas" panose="020B0609020204030204" pitchFamily="49" charset="0"/>
              </a:rPr>
              <a:t>       }</a:t>
            </a:r>
          </a:p>
          <a:p>
            <a:pPr algn="l"/>
            <a:r>
              <a:rPr lang="en-US" sz="1600" dirty="0">
                <a:latin typeface="Consolas" panose="020B0609020204030204" pitchFamily="49" charset="0"/>
              </a:rPr>
              <a:t>   }</a:t>
            </a:r>
            <a:endParaRPr lang="en-GB" sz="1600" dirty="0">
              <a:latin typeface="Consolas" panose="020B0609020204030204" pitchFamily="49" charset="0"/>
            </a:endParaRPr>
          </a:p>
          <a:p>
            <a:pPr algn="l"/>
            <a:endParaRPr lang="en-GB" sz="1600" dirty="0">
              <a:latin typeface="Consolas" panose="020B0609020204030204" pitchFamily="49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2FA73E6-26DF-460C-AFE5-2553DC59BE11}"/>
              </a:ext>
            </a:extLst>
          </p:cNvPr>
          <p:cNvSpPr txBox="1"/>
          <p:nvPr/>
        </p:nvSpPr>
        <p:spPr>
          <a:xfrm>
            <a:off x="7016597" y="6244709"/>
            <a:ext cx="4021960" cy="369332"/>
          </a:xfrm>
          <a:prstGeom prst="rect">
            <a:avLst/>
          </a:prstGeom>
          <a:solidFill>
            <a:srgbClr val="000000"/>
          </a:solidFill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Aborting!Qty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 must be 1 or more</a:t>
            </a:r>
            <a:endParaRPr lang="en-GB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4F3E6F-9D90-4A30-931E-F3FA52B222FD}"/>
              </a:ext>
            </a:extLst>
          </p:cNvPr>
          <p:cNvSpPr txBox="1"/>
          <p:nvPr/>
        </p:nvSpPr>
        <p:spPr>
          <a:xfrm>
            <a:off x="5789406" y="6244709"/>
            <a:ext cx="1192213" cy="369332"/>
          </a:xfrm>
          <a:prstGeom prst="rect">
            <a:avLst/>
          </a:prstGeom>
          <a:solidFill>
            <a:srgbClr val="C00000"/>
          </a:solidFill>
        </p:spPr>
        <p:txBody>
          <a:bodyPr wrap="square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STDERR</a:t>
            </a:r>
          </a:p>
        </p:txBody>
      </p:sp>
      <p:pic>
        <p:nvPicPr>
          <p:cNvPr id="5" name="Picture 2" descr="Rust Programming language Logo Machine learning Haskell, crab, animals ...">
            <a:extLst>
              <a:ext uri="{FF2B5EF4-FFF2-40B4-BE49-F238E27FC236}">
                <a16:creationId xmlns:a16="http://schemas.microsoft.com/office/drawing/2014/main" id="{822EBE92-C8FE-B860-2125-0CE89840B6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84921" y="3881297"/>
            <a:ext cx="675930" cy="505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38034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151930E-1CD6-4AEA-B3B8-9265415294C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Stderr – </a:t>
            </a:r>
            <a:r>
              <a:rPr lang="en-GB" cap="none" dirty="0" err="1"/>
              <a:t>eprintln</a:t>
            </a:r>
            <a:r>
              <a:rPr lang="en-GB" cap="none" dirty="0"/>
              <a:t>!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56CB33-DE9F-4B6F-8036-C8290164C4E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577706" y="328613"/>
            <a:ext cx="7229510" cy="4229709"/>
          </a:xfrm>
        </p:spPr>
        <p:txBody>
          <a:bodyPr/>
          <a:lstStyle/>
          <a:p>
            <a:r>
              <a:rPr lang="en-GB" b="1" dirty="0"/>
              <a:t>Here's a comparison between C and Rust </a:t>
            </a:r>
            <a:r>
              <a:rPr lang="en-GB" b="1" i="1" dirty="0"/>
              <a:t>standard error </a:t>
            </a:r>
            <a:r>
              <a:rPr lang="en-GB" b="1" dirty="0"/>
              <a:t>output techniques: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D34F519-96CA-4C32-9718-98039C521F29}"/>
              </a:ext>
            </a:extLst>
          </p:cNvPr>
          <p:cNvSpPr txBox="1"/>
          <p:nvPr/>
        </p:nvSpPr>
        <p:spPr>
          <a:xfrm>
            <a:off x="4722810" y="3744969"/>
            <a:ext cx="6530443" cy="2355793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 vert="horz" wrap="square" lIns="0" tIns="0" rIns="0" bIns="0" rtlCol="0" anchor="t" anchorCtr="0">
            <a:noAutofit/>
          </a:bodyPr>
          <a:lstStyle/>
          <a:p>
            <a:pPr algn="l"/>
            <a:endParaRPr lang="en-GB" sz="1600" dirty="0">
              <a:latin typeface="Consolas" panose="020B0609020204030204" pitchFamily="49" charset="0"/>
            </a:endParaRPr>
          </a:p>
          <a:p>
            <a:pPr algn="l"/>
            <a:r>
              <a:rPr lang="en-GB" sz="1600" dirty="0">
                <a:latin typeface="Consolas" panose="020B0609020204030204" pitchFamily="49" charset="0"/>
              </a:rPr>
              <a:t>   </a:t>
            </a:r>
            <a:r>
              <a:rPr lang="en-US" sz="1600" dirty="0" err="1">
                <a:solidFill>
                  <a:srgbClr val="0070C0"/>
                </a:solidFill>
                <a:latin typeface="Consolas" panose="020B0609020204030204" pitchFamily="49" charset="0"/>
              </a:rPr>
              <a:t>fn</a:t>
            </a:r>
            <a:r>
              <a:rPr lang="en-US" sz="1600" dirty="0">
                <a:latin typeface="Consolas" panose="020B0609020204030204" pitchFamily="49" charset="0"/>
              </a:rPr>
              <a:t> main() {</a:t>
            </a:r>
          </a:p>
          <a:p>
            <a:pPr algn="l"/>
            <a:r>
              <a:rPr lang="en-US" sz="1600" dirty="0">
                <a:latin typeface="Consolas" panose="020B0609020204030204" pitchFamily="49" charset="0"/>
              </a:rPr>
              <a:t>       </a:t>
            </a:r>
            <a:r>
              <a:rPr lang="en-US" sz="1600" dirty="0">
                <a:solidFill>
                  <a:srgbClr val="0070C0"/>
                </a:solidFill>
                <a:latin typeface="Consolas" panose="020B0609020204030204" pitchFamily="49" charset="0"/>
              </a:rPr>
              <a:t>let</a:t>
            </a:r>
            <a:r>
              <a:rPr lang="en-US" sz="1600" dirty="0">
                <a:latin typeface="Consolas" panose="020B0609020204030204" pitchFamily="49" charset="0"/>
              </a:rPr>
              <a:t> qty = -1;</a:t>
            </a:r>
          </a:p>
          <a:p>
            <a:pPr algn="l"/>
            <a:r>
              <a:rPr lang="en-US" sz="1600" dirty="0">
                <a:latin typeface="Consolas" panose="020B0609020204030204" pitchFamily="49" charset="0"/>
              </a:rPr>
              <a:t>	</a:t>
            </a:r>
          </a:p>
          <a:p>
            <a:pPr algn="l"/>
            <a:r>
              <a:rPr lang="en-US" sz="1600" dirty="0">
                <a:latin typeface="Consolas" panose="020B0609020204030204" pitchFamily="49" charset="0"/>
              </a:rPr>
              <a:t>       </a:t>
            </a:r>
            <a:r>
              <a:rPr lang="en-US" sz="1600" dirty="0">
                <a:solidFill>
                  <a:srgbClr val="0070C0"/>
                </a:solidFill>
                <a:latin typeface="Consolas" panose="020B0609020204030204" pitchFamily="49" charset="0"/>
              </a:rPr>
              <a:t>if</a:t>
            </a:r>
            <a:r>
              <a:rPr lang="en-US" sz="1600" dirty="0">
                <a:latin typeface="Consolas" panose="020B0609020204030204" pitchFamily="49" charset="0"/>
              </a:rPr>
              <a:t> qty &lt; 0 {</a:t>
            </a:r>
          </a:p>
          <a:p>
            <a:pPr algn="l"/>
            <a:r>
              <a:rPr lang="en-US" sz="1600" dirty="0">
                <a:latin typeface="Consolas" panose="020B0609020204030204" pitchFamily="49" charset="0"/>
              </a:rPr>
              <a:t>	   </a:t>
            </a:r>
            <a:r>
              <a:rPr lang="en-US" sz="1600" dirty="0" err="1">
                <a:solidFill>
                  <a:srgbClr val="00B050"/>
                </a:solidFill>
                <a:latin typeface="Consolas" panose="020B0609020204030204" pitchFamily="49" charset="0"/>
              </a:rPr>
              <a:t>eprintln</a:t>
            </a:r>
            <a:r>
              <a:rPr lang="en-US" sz="1600" dirty="0">
                <a:solidFill>
                  <a:srgbClr val="00B050"/>
                </a:solidFill>
                <a:latin typeface="Consolas" panose="020B0609020204030204" pitchFamily="49" charset="0"/>
              </a:rPr>
              <a:t>!</a:t>
            </a:r>
            <a:r>
              <a:rPr lang="en-US" sz="1600" dirty="0"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7030A0"/>
                </a:solidFill>
                <a:latin typeface="Consolas" panose="020B0609020204030204" pitchFamily="49" charset="0"/>
              </a:rPr>
              <a:t>"Aborting!"</a:t>
            </a:r>
            <a:r>
              <a:rPr lang="en-US" sz="1600" dirty="0"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sz="1600" dirty="0">
                <a:latin typeface="Consolas" panose="020B0609020204030204" pitchFamily="49" charset="0"/>
              </a:rPr>
              <a:t>	   </a:t>
            </a:r>
            <a:r>
              <a:rPr lang="en-US" sz="1600" dirty="0" err="1">
                <a:solidFill>
                  <a:srgbClr val="00B050"/>
                </a:solidFill>
                <a:latin typeface="Consolas" panose="020B0609020204030204" pitchFamily="49" charset="0"/>
              </a:rPr>
              <a:t>eprintln</a:t>
            </a:r>
            <a:r>
              <a:rPr lang="en-US" sz="1600" dirty="0">
                <a:solidFill>
                  <a:srgbClr val="00B050"/>
                </a:solidFill>
                <a:latin typeface="Consolas" panose="020B0609020204030204" pitchFamily="49" charset="0"/>
              </a:rPr>
              <a:t>!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7030A0"/>
                </a:solidFill>
                <a:latin typeface="Consolas" panose="020B0609020204030204" pitchFamily="49" charset="0"/>
              </a:rPr>
              <a:t>"Qty must be 1 or more"</a:t>
            </a:r>
            <a:r>
              <a:rPr lang="en-US" sz="1600" dirty="0"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sz="1600" dirty="0">
                <a:latin typeface="Consolas" panose="020B0609020204030204" pitchFamily="49" charset="0"/>
              </a:rPr>
              <a:t>       }</a:t>
            </a:r>
          </a:p>
          <a:p>
            <a:pPr algn="l"/>
            <a:r>
              <a:rPr lang="en-US" sz="1600" dirty="0">
                <a:latin typeface="Consolas" panose="020B0609020204030204" pitchFamily="49" charset="0"/>
              </a:rPr>
              <a:t>   }</a:t>
            </a:r>
            <a:endParaRPr lang="en-GB" sz="1600" dirty="0">
              <a:latin typeface="Consolas" panose="020B0609020204030204" pitchFamily="49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2FA73E6-26DF-460C-AFE5-2553DC59BE11}"/>
              </a:ext>
            </a:extLst>
          </p:cNvPr>
          <p:cNvSpPr txBox="1"/>
          <p:nvPr/>
        </p:nvSpPr>
        <p:spPr>
          <a:xfrm>
            <a:off x="7230070" y="6009483"/>
            <a:ext cx="4023183" cy="646331"/>
          </a:xfrm>
          <a:prstGeom prst="rect">
            <a:avLst/>
          </a:prstGeom>
          <a:solidFill>
            <a:srgbClr val="000000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Aborting!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Qty must be 1 or more</a:t>
            </a:r>
            <a:endParaRPr lang="en-GB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DDE103-3D2E-4A24-888B-031BC97FF201}"/>
              </a:ext>
            </a:extLst>
          </p:cNvPr>
          <p:cNvSpPr txBox="1"/>
          <p:nvPr/>
        </p:nvSpPr>
        <p:spPr>
          <a:xfrm>
            <a:off x="5981560" y="6006305"/>
            <a:ext cx="1192213" cy="637932"/>
          </a:xfrm>
          <a:prstGeom prst="rect">
            <a:avLst/>
          </a:prstGeom>
          <a:solidFill>
            <a:srgbClr val="C00000"/>
          </a:solidFill>
        </p:spPr>
        <p:txBody>
          <a:bodyPr wrap="square" anchor="ctr">
            <a:no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STDERR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39C990-BE67-489B-9B0E-C07ECAED131F}"/>
              </a:ext>
            </a:extLst>
          </p:cNvPr>
          <p:cNvSpPr txBox="1"/>
          <p:nvPr/>
        </p:nvSpPr>
        <p:spPr>
          <a:xfrm>
            <a:off x="4722811" y="993166"/>
            <a:ext cx="6530443" cy="252729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vert="horz" wrap="square" lIns="0" tIns="0" rIns="0" bIns="0" rtlCol="0" anchor="t" anchorCtr="0">
            <a:normAutofit fontScale="70000" lnSpcReduction="20000"/>
          </a:bodyPr>
          <a:lstStyle/>
          <a:p>
            <a:pPr algn="l"/>
            <a:endParaRPr lang="en-GB" sz="1600" dirty="0">
              <a:latin typeface="Consolas" panose="020B0609020204030204" pitchFamily="49" charset="0"/>
            </a:endParaRPr>
          </a:p>
          <a:p>
            <a:pPr algn="l"/>
            <a:r>
              <a:rPr lang="en-GB" sz="2300" dirty="0">
                <a:solidFill>
                  <a:srgbClr val="000000"/>
                </a:solidFill>
                <a:latin typeface="Consolas" panose="020B0609020204030204" pitchFamily="49" charset="0"/>
              </a:rPr>
              <a:t>#include&lt;stdio.h&gt;</a:t>
            </a:r>
          </a:p>
          <a:p>
            <a:pPr algn="l"/>
            <a:endParaRPr lang="en-GB" sz="23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algn="l"/>
            <a:r>
              <a:rPr lang="en-GB" sz="2300" dirty="0">
                <a:solidFill>
                  <a:srgbClr val="000000"/>
                </a:solidFill>
                <a:latin typeface="Consolas" panose="020B0609020204030204" pitchFamily="49" charset="0"/>
              </a:rPr>
              <a:t>int main() {</a:t>
            </a:r>
          </a:p>
          <a:p>
            <a:pPr algn="l"/>
            <a:r>
              <a:rPr lang="en-GB" sz="2300" dirty="0">
                <a:solidFill>
                  <a:srgbClr val="000000"/>
                </a:solidFill>
                <a:latin typeface="Consolas" panose="020B0609020204030204" pitchFamily="49" charset="0"/>
              </a:rPr>
              <a:t>  int qty = -1;</a:t>
            </a:r>
          </a:p>
          <a:p>
            <a:pPr algn="l"/>
            <a:r>
              <a:rPr lang="en-GB" sz="23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</a:p>
          <a:p>
            <a:pPr algn="l"/>
            <a:r>
              <a:rPr lang="en-GB" sz="23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GB" sz="2300" dirty="0">
                <a:solidFill>
                  <a:srgbClr val="0070C0"/>
                </a:solidFill>
                <a:latin typeface="Consolas" panose="020B0609020204030204" pitchFamily="49" charset="0"/>
              </a:rPr>
              <a:t>if</a:t>
            </a:r>
            <a:r>
              <a:rPr lang="en-GB" sz="2300" dirty="0">
                <a:solidFill>
                  <a:srgbClr val="000000"/>
                </a:solidFill>
                <a:latin typeface="Consolas" panose="020B0609020204030204" pitchFamily="49" charset="0"/>
              </a:rPr>
              <a:t> (qty &lt; 0) {</a:t>
            </a:r>
          </a:p>
          <a:p>
            <a:pPr algn="l"/>
            <a:r>
              <a:rPr lang="en-GB" sz="23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23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fprintf</a:t>
            </a:r>
            <a:r>
              <a:rPr lang="en-GB" sz="2300" dirty="0">
                <a:solidFill>
                  <a:srgbClr val="000000"/>
                </a:solidFill>
                <a:latin typeface="Consolas" panose="020B0609020204030204" pitchFamily="49" charset="0"/>
              </a:rPr>
              <a:t>(stderr, </a:t>
            </a:r>
            <a:r>
              <a:rPr lang="en-GB" sz="2300" dirty="0">
                <a:solidFill>
                  <a:srgbClr val="00B050"/>
                </a:solidFill>
                <a:latin typeface="Consolas" panose="020B0609020204030204" pitchFamily="49" charset="0"/>
              </a:rPr>
              <a:t>"Aborting!\n"</a:t>
            </a:r>
            <a:r>
              <a:rPr lang="en-GB" sz="23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GB" sz="23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23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fprintf</a:t>
            </a:r>
            <a:r>
              <a:rPr lang="en-GB" sz="2300" dirty="0">
                <a:solidFill>
                  <a:srgbClr val="000000"/>
                </a:solidFill>
                <a:latin typeface="Consolas" panose="020B0609020204030204" pitchFamily="49" charset="0"/>
              </a:rPr>
              <a:t>(stderr, </a:t>
            </a:r>
            <a:r>
              <a:rPr lang="en-GB" sz="2300" dirty="0">
                <a:solidFill>
                  <a:srgbClr val="00B050"/>
                </a:solidFill>
                <a:latin typeface="Consolas" panose="020B0609020204030204" pitchFamily="49" charset="0"/>
              </a:rPr>
              <a:t>"Qty must be 1 or more\n"</a:t>
            </a:r>
            <a:r>
              <a:rPr lang="en-GB" sz="23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GB" sz="2300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</a:p>
          <a:p>
            <a:pPr algn="l"/>
            <a:r>
              <a:rPr lang="en-GB" sz="23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</a:p>
          <a:p>
            <a:pPr algn="l"/>
            <a:r>
              <a:rPr lang="en-GB" sz="23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GB" sz="2300" dirty="0">
                <a:solidFill>
                  <a:srgbClr val="0070C0"/>
                </a:solidFill>
                <a:latin typeface="Consolas" panose="020B0609020204030204" pitchFamily="49" charset="0"/>
              </a:rPr>
              <a:t>return</a:t>
            </a:r>
            <a:r>
              <a:rPr lang="en-GB" sz="2300" dirty="0">
                <a:solidFill>
                  <a:srgbClr val="000000"/>
                </a:solidFill>
                <a:latin typeface="Consolas" panose="020B0609020204030204" pitchFamily="49" charset="0"/>
              </a:rPr>
              <a:t> 0;</a:t>
            </a:r>
          </a:p>
          <a:p>
            <a:pPr algn="l"/>
            <a:r>
              <a:rPr lang="en-GB" sz="23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endParaRPr lang="en-GB" sz="1600" dirty="0">
              <a:latin typeface="Consolas" panose="020B0609020204030204" pitchFamily="49" charset="0"/>
            </a:endParaRPr>
          </a:p>
          <a:p>
            <a:pPr algn="l"/>
            <a:endParaRPr lang="en-GB" sz="1600" dirty="0">
              <a:latin typeface="Consolas" panose="020B0609020204030204" pitchFamily="49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77E8A9-D348-418B-87CC-6F130BDC8A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47340" y="993166"/>
            <a:ext cx="365791" cy="379530"/>
          </a:xfrm>
          <a:prstGeom prst="rect">
            <a:avLst/>
          </a:prstGeom>
        </p:spPr>
      </p:pic>
      <p:pic>
        <p:nvPicPr>
          <p:cNvPr id="7" name="Picture 2" descr="Rust Programming language Logo Machine learning Haskell, crab, animals ...">
            <a:extLst>
              <a:ext uri="{FF2B5EF4-FFF2-40B4-BE49-F238E27FC236}">
                <a16:creationId xmlns:a16="http://schemas.microsoft.com/office/drawing/2014/main" id="{33E53D9F-CAC4-1496-F351-7B8EDC952D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3253" y="3739006"/>
            <a:ext cx="675930" cy="505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4747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2BD3064-DFC8-481B-BBF0-B18D7AD2D85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cap="none" dirty="0" err="1"/>
              <a:t>dbg</a:t>
            </a:r>
            <a:r>
              <a:rPr lang="en-GB" dirty="0"/>
              <a:t>! </a:t>
            </a:r>
            <a:r>
              <a:rPr lang="en-GB" cap="none" dirty="0"/>
              <a:t>Macro</a:t>
            </a:r>
            <a:r>
              <a:rPr lang="en-GB" dirty="0"/>
              <a:t>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B76756-7ED5-4E89-9423-65067E4C968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692752" y="472502"/>
            <a:ext cx="7218511" cy="4094163"/>
          </a:xfrm>
        </p:spPr>
        <p:txBody>
          <a:bodyPr/>
          <a:lstStyle/>
          <a:p>
            <a:r>
              <a:rPr lang="en-GB" b="1" dirty="0">
                <a:solidFill>
                  <a:srgbClr val="000000"/>
                </a:solidFill>
              </a:rPr>
              <a:t>During development it is useful to print the result of an expression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00000"/>
                </a:solidFill>
              </a:rPr>
              <a:t>provides developer with quick (and dirty) debugging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i="1" dirty="0">
                <a:solidFill>
                  <a:srgbClr val="000000"/>
                </a:solidFill>
              </a:rPr>
              <a:t>not</a:t>
            </a:r>
            <a:r>
              <a:rPr lang="en-GB" dirty="0">
                <a:solidFill>
                  <a:srgbClr val="000000"/>
                </a:solidFill>
              </a:rPr>
              <a:t> intended for use in production 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rgbClr val="FF0000"/>
              </a:solidFill>
            </a:endParaRPr>
          </a:p>
          <a:p>
            <a:r>
              <a:rPr lang="en-GB" b="1" dirty="0">
                <a:solidFill>
                  <a:srgbClr val="000000"/>
                </a:solidFill>
              </a:rPr>
              <a:t>Uses the </a:t>
            </a:r>
            <a:r>
              <a:rPr lang="en-GB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dbg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!</a:t>
            </a:r>
            <a:r>
              <a:rPr lang="en-GB" b="1" dirty="0">
                <a:solidFill>
                  <a:srgbClr val="000000"/>
                </a:solidFill>
              </a:rPr>
              <a:t> Macro</a:t>
            </a:r>
          </a:p>
          <a:p>
            <a:endParaRPr lang="en-GB" dirty="0">
              <a:solidFill>
                <a:srgbClr val="000000"/>
              </a:solidFill>
            </a:endParaRPr>
          </a:p>
          <a:p>
            <a:endParaRPr lang="en-GB" dirty="0">
              <a:solidFill>
                <a:srgbClr val="000000"/>
              </a:solidFill>
            </a:endParaRPr>
          </a:p>
          <a:p>
            <a:endParaRPr lang="en-GB" dirty="0">
              <a:solidFill>
                <a:srgbClr val="000000"/>
              </a:solidFill>
            </a:endParaRPr>
          </a:p>
          <a:p>
            <a:endParaRPr lang="en-GB" dirty="0">
              <a:solidFill>
                <a:srgbClr val="000000"/>
              </a:solidFill>
            </a:endParaRPr>
          </a:p>
          <a:p>
            <a:endParaRPr lang="en-GB" dirty="0">
              <a:solidFill>
                <a:srgbClr val="000000"/>
              </a:solidFill>
            </a:endParaRPr>
          </a:p>
          <a:p>
            <a:endParaRPr lang="en-GB" dirty="0">
              <a:solidFill>
                <a:srgbClr val="000000"/>
              </a:solidFill>
            </a:endParaRPr>
          </a:p>
          <a:p>
            <a:endParaRPr lang="en-GB" dirty="0">
              <a:solidFill>
                <a:srgbClr val="000000"/>
              </a:solidFill>
            </a:endParaRPr>
          </a:p>
          <a:p>
            <a:endParaRPr lang="en-GB" dirty="0">
              <a:solidFill>
                <a:srgbClr val="000000"/>
              </a:solidFill>
            </a:endParaRPr>
          </a:p>
          <a:p>
            <a:pPr marL="342900" indent="-342900">
              <a:buAutoNum type="arabicPeriod"/>
            </a:pPr>
            <a:endParaRPr lang="en-GB" dirty="0">
              <a:solidFill>
                <a:srgbClr val="000000"/>
              </a:solidFill>
            </a:endParaRPr>
          </a:p>
          <a:p>
            <a:endParaRPr lang="en-GB" dirty="0">
              <a:solidFill>
                <a:srgbClr val="000000"/>
              </a:solidFill>
            </a:endParaRPr>
          </a:p>
          <a:p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2A419B-54B7-4ABA-B8FF-0CC2AADFDA56}"/>
              </a:ext>
            </a:extLst>
          </p:cNvPr>
          <p:cNvSpPr txBox="1"/>
          <p:nvPr/>
        </p:nvSpPr>
        <p:spPr>
          <a:xfrm>
            <a:off x="4692752" y="2272460"/>
            <a:ext cx="6216560" cy="2100791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 vert="horz" wrap="square" lIns="0" tIns="0" rIns="0" bIns="0" rtlCol="0" anchor="t" anchorCtr="0">
            <a:noAutofit/>
          </a:bodyPr>
          <a:lstStyle/>
          <a:p>
            <a:r>
              <a:rPr lang="en-GB" sz="1400" b="1" dirty="0" err="1">
                <a:solidFill>
                  <a:srgbClr val="00007F"/>
                </a:solidFill>
                <a:latin typeface="Consolas" panose="020B0609020204030204" pitchFamily="49" charset="0"/>
              </a:rPr>
              <a:t>fn</a:t>
            </a:r>
            <a:r>
              <a:rPr lang="en-GB" sz="1400" b="0" dirty="0">
                <a:solidFill>
                  <a:srgbClr val="808080"/>
                </a:solidFill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000000"/>
                </a:solidFill>
                <a:latin typeface="Consolas" panose="020B0609020204030204" pitchFamily="49" charset="0"/>
              </a:rPr>
              <a:t>main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  <a:r>
              <a:rPr lang="en-GB" sz="1400" b="0" dirty="0">
                <a:solidFill>
                  <a:srgbClr val="808080"/>
                </a:solidFill>
                <a:latin typeface="Consolas" panose="020B0609020204030204" pitchFamily="49" charset="0"/>
              </a:rPr>
              <a:t> 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en-GB" sz="1400" b="0" dirty="0">
              <a:solidFill>
                <a:srgbClr val="808080"/>
              </a:solidFill>
              <a:latin typeface="Consolas" panose="020B0609020204030204" pitchFamily="49" charset="0"/>
            </a:endParaRPr>
          </a:p>
          <a:p>
            <a:r>
              <a:rPr lang="en-GB" sz="1400" b="0" dirty="0">
                <a:solidFill>
                  <a:srgbClr val="808080"/>
                </a:solidFill>
                <a:latin typeface="Consolas" panose="020B0609020204030204" pitchFamily="49" charset="0"/>
              </a:rPr>
              <a:t>	</a:t>
            </a:r>
          </a:p>
          <a:p>
            <a:r>
              <a:rPr lang="en-GB" sz="1400" dirty="0">
                <a:solidFill>
                  <a:srgbClr val="808080"/>
                </a:solidFill>
                <a:latin typeface="Consolas" panose="020B0609020204030204" pitchFamily="49" charset="0"/>
              </a:rPr>
              <a:t>    </a:t>
            </a:r>
            <a:r>
              <a:rPr lang="en-GB" sz="1400" b="1" dirty="0">
                <a:solidFill>
                  <a:srgbClr val="00007F"/>
                </a:solidFill>
                <a:latin typeface="Consolas" panose="020B0609020204030204" pitchFamily="49" charset="0"/>
              </a:rPr>
              <a:t>let</a:t>
            </a:r>
            <a:r>
              <a:rPr lang="en-GB" sz="1400" b="0" dirty="0">
                <a:solidFill>
                  <a:srgbClr val="808080"/>
                </a:solidFill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000000"/>
                </a:solidFill>
                <a:latin typeface="Consolas" panose="020B0609020204030204" pitchFamily="49" charset="0"/>
              </a:rPr>
              <a:t>num1</a:t>
            </a:r>
            <a:r>
              <a:rPr lang="en-GB" sz="1400" b="0" dirty="0">
                <a:solidFill>
                  <a:srgbClr val="808080"/>
                </a:solidFill>
                <a:latin typeface="Consolas" panose="020B0609020204030204" pitchFamily="49" charset="0"/>
              </a:rPr>
              <a:t> 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1400" b="0" dirty="0">
                <a:solidFill>
                  <a:srgbClr val="808080"/>
                </a:solidFill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007F7F"/>
                </a:solidFill>
                <a:latin typeface="Consolas" panose="020B0609020204030204" pitchFamily="49" charset="0"/>
              </a:rPr>
              <a:t>10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en-GB" sz="1400" b="0" dirty="0">
              <a:solidFill>
                <a:srgbClr val="808080"/>
              </a:solidFill>
              <a:latin typeface="Consolas" panose="020B0609020204030204" pitchFamily="49" charset="0"/>
            </a:endParaRPr>
          </a:p>
          <a:p>
            <a:r>
              <a:rPr lang="en-GB" sz="1400" b="1" dirty="0">
                <a:solidFill>
                  <a:srgbClr val="00007F"/>
                </a:solidFill>
                <a:latin typeface="Consolas" panose="020B0609020204030204" pitchFamily="49" charset="0"/>
              </a:rPr>
              <a:t>    let</a:t>
            </a:r>
            <a:r>
              <a:rPr lang="en-GB" sz="1400" b="0" dirty="0">
                <a:solidFill>
                  <a:srgbClr val="808080"/>
                </a:solidFill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000000"/>
                </a:solidFill>
                <a:latin typeface="Consolas" panose="020B0609020204030204" pitchFamily="49" charset="0"/>
              </a:rPr>
              <a:t>num2</a:t>
            </a:r>
            <a:r>
              <a:rPr lang="en-GB" sz="1400" b="0" dirty="0">
                <a:solidFill>
                  <a:srgbClr val="808080"/>
                </a:solidFill>
                <a:latin typeface="Consolas" panose="020B0609020204030204" pitchFamily="49" charset="0"/>
              </a:rPr>
              <a:t> 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1400" b="0" dirty="0">
                <a:solidFill>
                  <a:srgbClr val="808080"/>
                </a:solidFill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007F7F"/>
                </a:solidFill>
                <a:latin typeface="Consolas" panose="020B0609020204030204" pitchFamily="49" charset="0"/>
              </a:rPr>
              <a:t>2.4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en-GB" sz="1400" b="0" dirty="0">
              <a:solidFill>
                <a:srgbClr val="808080"/>
              </a:solidFill>
              <a:latin typeface="Consolas" panose="020B0609020204030204" pitchFamily="49" charset="0"/>
            </a:endParaRPr>
          </a:p>
          <a:p>
            <a:r>
              <a:rPr lang="pt-BR" sz="1400" b="1" dirty="0">
                <a:solidFill>
                  <a:srgbClr val="00007F"/>
                </a:solidFill>
                <a:latin typeface="Consolas" panose="020B0609020204030204" pitchFamily="49" charset="0"/>
              </a:rPr>
              <a:t>    </a:t>
            </a:r>
          </a:p>
          <a:p>
            <a:r>
              <a:rPr lang="pt-BR" sz="1400" b="1" dirty="0">
                <a:solidFill>
                  <a:srgbClr val="00007F"/>
                </a:solidFill>
                <a:latin typeface="Consolas" panose="020B0609020204030204" pitchFamily="49" charset="0"/>
              </a:rPr>
              <a:t>    let</a:t>
            </a:r>
            <a:r>
              <a:rPr lang="pt-BR" sz="1400" b="0" dirty="0">
                <a:solidFill>
                  <a:srgbClr val="808080"/>
                </a:solidFill>
                <a:latin typeface="Consolas" panose="020B0609020204030204" pitchFamily="49" charset="0"/>
              </a:rPr>
              <a:t> </a:t>
            </a:r>
            <a:r>
              <a:rPr lang="pt-BR" sz="1400" b="0" dirty="0">
                <a:solidFill>
                  <a:srgbClr val="000000"/>
                </a:solidFill>
                <a:latin typeface="Consolas" panose="020B0609020204030204" pitchFamily="49" charset="0"/>
              </a:rPr>
              <a:t>result</a:t>
            </a:r>
            <a:r>
              <a:rPr lang="pt-BR" sz="1400" b="0" dirty="0">
                <a:solidFill>
                  <a:srgbClr val="808080"/>
                </a:solidFill>
                <a:latin typeface="Consolas" panose="020B0609020204030204" pitchFamily="49" charset="0"/>
              </a:rPr>
              <a:t> </a:t>
            </a:r>
            <a:r>
              <a:rPr lang="pt-BR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pt-BR" sz="1400" b="0" dirty="0">
                <a:solidFill>
                  <a:srgbClr val="808080"/>
                </a:solidFill>
                <a:latin typeface="Consolas" panose="020B0609020204030204" pitchFamily="49" charset="0"/>
              </a:rPr>
              <a:t> </a:t>
            </a:r>
            <a:r>
              <a:rPr lang="pt-BR" sz="1400" b="0" dirty="0">
                <a:solidFill>
                  <a:srgbClr val="00B050"/>
                </a:solidFill>
                <a:latin typeface="Consolas" panose="020B0609020204030204" pitchFamily="49" charset="0"/>
              </a:rPr>
              <a:t>dbg!</a:t>
            </a:r>
            <a:r>
              <a:rPr lang="pt-BR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t-BR" sz="1400" b="0" dirty="0">
                <a:solidFill>
                  <a:srgbClr val="000000"/>
                </a:solidFill>
                <a:latin typeface="Consolas" panose="020B0609020204030204" pitchFamily="49" charset="0"/>
              </a:rPr>
              <a:t>num1</a:t>
            </a:r>
            <a:r>
              <a:rPr lang="pt-BR" sz="1400" b="0" dirty="0">
                <a:solidFill>
                  <a:srgbClr val="808080"/>
                </a:solidFill>
                <a:latin typeface="Consolas" panose="020B0609020204030204" pitchFamily="49" charset="0"/>
              </a:rPr>
              <a:t> </a:t>
            </a:r>
            <a:r>
              <a:rPr lang="pt-BR" sz="1400" b="1" dirty="0">
                <a:solidFill>
                  <a:srgbClr val="00007F"/>
                </a:solidFill>
                <a:latin typeface="Consolas" panose="020B0609020204030204" pitchFamily="49" charset="0"/>
              </a:rPr>
              <a:t>as</a:t>
            </a:r>
            <a:r>
              <a:rPr lang="pt-BR" sz="1400" b="0" dirty="0">
                <a:solidFill>
                  <a:srgbClr val="808080"/>
                </a:solidFill>
                <a:latin typeface="Consolas" panose="020B0609020204030204" pitchFamily="49" charset="0"/>
              </a:rPr>
              <a:t> </a:t>
            </a:r>
            <a:r>
              <a:rPr lang="pt-BR" sz="1400" b="1" dirty="0">
                <a:solidFill>
                  <a:srgbClr val="00007F"/>
                </a:solidFill>
                <a:latin typeface="Consolas" panose="020B0609020204030204" pitchFamily="49" charset="0"/>
              </a:rPr>
              <a:t>f32</a:t>
            </a:r>
            <a:r>
              <a:rPr lang="pt-BR" sz="1400" b="0" dirty="0">
                <a:solidFill>
                  <a:srgbClr val="808080"/>
                </a:solidFill>
                <a:latin typeface="Consolas" panose="020B0609020204030204" pitchFamily="49" charset="0"/>
              </a:rPr>
              <a:t> </a:t>
            </a:r>
            <a:r>
              <a:rPr lang="pt-BR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*</a:t>
            </a:r>
            <a:r>
              <a:rPr lang="pt-BR" sz="1400" b="0" dirty="0">
                <a:solidFill>
                  <a:srgbClr val="808080"/>
                </a:solidFill>
                <a:latin typeface="Consolas" panose="020B0609020204030204" pitchFamily="49" charset="0"/>
              </a:rPr>
              <a:t> </a:t>
            </a:r>
            <a:r>
              <a:rPr lang="pt-BR" sz="1400" b="0" dirty="0">
                <a:solidFill>
                  <a:srgbClr val="000000"/>
                </a:solidFill>
                <a:latin typeface="Consolas" panose="020B0609020204030204" pitchFamily="49" charset="0"/>
              </a:rPr>
              <a:t>num2</a:t>
            </a:r>
            <a:r>
              <a:rPr lang="pt-BR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r>
              <a:rPr lang="pt-BR" sz="1400" b="0" dirty="0">
                <a:solidFill>
                  <a:srgbClr val="808080"/>
                </a:solidFill>
                <a:latin typeface="Consolas" panose="020B0609020204030204" pitchFamily="49" charset="0"/>
              </a:rPr>
              <a:t> </a:t>
            </a:r>
            <a:r>
              <a:rPr lang="pt-BR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+</a:t>
            </a:r>
            <a:r>
              <a:rPr lang="pt-BR" sz="1400" b="0" dirty="0">
                <a:solidFill>
                  <a:srgbClr val="808080"/>
                </a:solidFill>
                <a:latin typeface="Consolas" panose="020B0609020204030204" pitchFamily="49" charset="0"/>
              </a:rPr>
              <a:t> </a:t>
            </a:r>
            <a:r>
              <a:rPr lang="pt-BR" sz="1400" b="0" dirty="0">
                <a:solidFill>
                  <a:srgbClr val="007F7F"/>
                </a:solidFill>
                <a:latin typeface="Consolas" panose="020B0609020204030204" pitchFamily="49" charset="0"/>
              </a:rPr>
              <a:t>20.</a:t>
            </a:r>
            <a:r>
              <a:rPr lang="pt-BR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pt-BR" sz="1400" b="0" dirty="0">
              <a:solidFill>
                <a:srgbClr val="808080"/>
              </a:solidFill>
              <a:latin typeface="Consolas" panose="020B0609020204030204" pitchFamily="49" charset="0"/>
            </a:endParaRPr>
          </a:p>
          <a:p>
            <a:r>
              <a:rPr lang="en-GB" sz="1400" b="0" dirty="0">
                <a:solidFill>
                  <a:srgbClr val="7F7F00"/>
                </a:solidFill>
                <a:latin typeface="Consolas" panose="020B0609020204030204" pitchFamily="49" charset="0"/>
              </a:rPr>
              <a:t>    </a:t>
            </a:r>
            <a:r>
              <a:rPr lang="en-GB" sz="1400" b="0" dirty="0" err="1">
                <a:solidFill>
                  <a:srgbClr val="00B050"/>
                </a:solidFill>
                <a:latin typeface="Consolas" panose="020B0609020204030204" pitchFamily="49" charset="0"/>
              </a:rPr>
              <a:t>println</a:t>
            </a:r>
            <a:r>
              <a:rPr lang="en-GB" sz="1400" b="0" dirty="0">
                <a:solidFill>
                  <a:srgbClr val="00B050"/>
                </a:solidFill>
                <a:latin typeface="Consolas" panose="020B0609020204030204" pitchFamily="49" charset="0"/>
              </a:rPr>
              <a:t>!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400" b="0" dirty="0">
                <a:solidFill>
                  <a:srgbClr val="7F007F"/>
                </a:solidFill>
                <a:latin typeface="Consolas" panose="020B0609020204030204" pitchFamily="49" charset="0"/>
              </a:rPr>
              <a:t>"result is {}"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GB" sz="1400" b="0" dirty="0">
                <a:solidFill>
                  <a:srgbClr val="808080"/>
                </a:solidFill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000000"/>
                </a:solidFill>
                <a:latin typeface="Consolas" panose="020B0609020204030204" pitchFamily="49" charset="0"/>
              </a:rPr>
              <a:t>result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GB" sz="1400" b="0" dirty="0">
              <a:solidFill>
                <a:srgbClr val="808080"/>
              </a:solidFill>
              <a:latin typeface="Consolas" panose="020B0609020204030204" pitchFamily="49" charset="0"/>
            </a:endParaRP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GB" sz="1400" dirty="0"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EE73A1-3000-4FB3-9C77-2EC6A8751852}"/>
              </a:ext>
            </a:extLst>
          </p:cNvPr>
          <p:cNvSpPr txBox="1"/>
          <p:nvPr/>
        </p:nvSpPr>
        <p:spPr>
          <a:xfrm>
            <a:off x="5756416" y="4149864"/>
            <a:ext cx="1192213" cy="288584"/>
          </a:xfrm>
          <a:prstGeom prst="rect">
            <a:avLst/>
          </a:prstGeom>
          <a:solidFill>
            <a:srgbClr val="C00000"/>
          </a:solidFill>
        </p:spPr>
        <p:txBody>
          <a:bodyPr wrap="square" anchor="ctr">
            <a:no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STDERR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905592-29B1-456D-83BD-ECA5B38914CE}"/>
              </a:ext>
            </a:extLst>
          </p:cNvPr>
          <p:cNvSpPr txBox="1"/>
          <p:nvPr/>
        </p:nvSpPr>
        <p:spPr>
          <a:xfrm>
            <a:off x="5756416" y="4457224"/>
            <a:ext cx="1192213" cy="288584"/>
          </a:xfrm>
          <a:prstGeom prst="rect">
            <a:avLst/>
          </a:prstGeom>
          <a:solidFill>
            <a:srgbClr val="00B050"/>
          </a:solidFill>
        </p:spPr>
        <p:txBody>
          <a:bodyPr wrap="square" anchor="ctr">
            <a:no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STDOUT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D2508D-F967-47A2-9E02-CC7D5918FFAB}"/>
              </a:ext>
            </a:extLst>
          </p:cNvPr>
          <p:cNvSpPr txBox="1"/>
          <p:nvPr/>
        </p:nvSpPr>
        <p:spPr>
          <a:xfrm>
            <a:off x="6986025" y="4157966"/>
            <a:ext cx="4376280" cy="600164"/>
          </a:xfrm>
          <a:prstGeom prst="rect">
            <a:avLst/>
          </a:prstGeom>
          <a:solidFill>
            <a:srgbClr val="000000"/>
          </a:solidFill>
        </p:spPr>
        <p:txBody>
          <a:bodyPr wrap="square">
            <a:spAutoFit/>
          </a:bodyPr>
          <a:lstStyle/>
          <a:p>
            <a:r>
              <a:rPr lang="pt-BR" sz="1400" dirty="0">
                <a:solidFill>
                  <a:schemeClr val="bg1"/>
                </a:solidFill>
                <a:latin typeface="Consolas" panose="020B0609020204030204" pitchFamily="49" charset="0"/>
              </a:rPr>
              <a:t>[dbgoutput.rs:5] num1 as f32 * num2 = 24.0</a:t>
            </a:r>
          </a:p>
          <a:p>
            <a:pPr>
              <a:spcBef>
                <a:spcPts val="600"/>
              </a:spcBef>
            </a:pPr>
            <a:r>
              <a:rPr lang="pt-BR" sz="1400" dirty="0">
                <a:solidFill>
                  <a:schemeClr val="bg1"/>
                </a:solidFill>
                <a:latin typeface="Consolas" panose="020B0609020204030204" pitchFamily="49" charset="0"/>
              </a:rPr>
              <a:t>result is 44</a:t>
            </a:r>
            <a:endParaRPr lang="en-GB" sz="14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pic>
        <p:nvPicPr>
          <p:cNvPr id="9" name="Picture 2" descr="Rust Programming language Logo Machine learning Haskell, crab, animals ...">
            <a:extLst>
              <a:ext uri="{FF2B5EF4-FFF2-40B4-BE49-F238E27FC236}">
                <a16:creationId xmlns:a16="http://schemas.microsoft.com/office/drawing/2014/main" id="{2D497B50-2E63-2423-7367-13355D78BD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9312" y="2266860"/>
            <a:ext cx="675930" cy="505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97219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716F14E-F6F3-40CE-BE50-304C005BF26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cap="none" dirty="0"/>
              <a:t>std </a:t>
            </a:r>
            <a:r>
              <a:rPr lang="en-GB" cap="none" dirty="0" err="1"/>
              <a:t>Crates's</a:t>
            </a:r>
            <a:r>
              <a:rPr lang="en-GB" cap="none" dirty="0"/>
              <a:t> I/O Module Traits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985EB9-26B6-4771-9FA4-30B38FC5009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794250" y="421295"/>
            <a:ext cx="7012965" cy="6205135"/>
          </a:xfrm>
        </p:spPr>
        <p:txBody>
          <a:bodyPr/>
          <a:lstStyle/>
          <a:p>
            <a:r>
              <a:rPr lang="en-GB" b="1" dirty="0"/>
              <a:t>Rust's Standard Library/Crate ("std") has two key I/O traits: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Consolas" panose="020B0609020204030204" pitchFamily="49" charset="0"/>
              </a:rPr>
              <a:t>Read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Consolas" panose="020B0609020204030204" pitchFamily="49" charset="0"/>
              </a:rPr>
              <a:t>Write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latin typeface="Consolas" panose="020B0609020204030204" pitchFamily="49" charset="0"/>
            </a:endParaRPr>
          </a:p>
          <a:p>
            <a:r>
              <a:rPr lang="en-GB" b="1" dirty="0"/>
              <a:t>Each trait provides the most generalised interface for I/O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accessible via Rust's </a:t>
            </a:r>
            <a:r>
              <a:rPr lang="en-GB" dirty="0">
                <a:latin typeface="Consolas" panose="020B0609020204030204" pitchFamily="49" charset="0"/>
              </a:rPr>
              <a:t>io</a:t>
            </a:r>
            <a:r>
              <a:rPr lang="en-GB" dirty="0"/>
              <a:t> module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Consolas" panose="020B0609020204030204" pitchFamily="49" charset="0"/>
              </a:rPr>
              <a:t>std::io</a:t>
            </a:r>
          </a:p>
          <a:p>
            <a:endParaRPr lang="en-GB" b="1" dirty="0"/>
          </a:p>
          <a:p>
            <a:r>
              <a:rPr lang="en-GB" b="1" dirty="0"/>
              <a:t>Traits can be implemented by many different types, e.g. </a:t>
            </a:r>
            <a:r>
              <a:rPr lang="en-GB" b="1" dirty="0">
                <a:latin typeface="Consolas" panose="020B0609020204030204" pitchFamily="49" charset="0"/>
              </a:rPr>
              <a:t>Files</a:t>
            </a:r>
            <a:r>
              <a:rPr lang="en-GB" b="1" dirty="0"/>
              <a:t>, </a:t>
            </a:r>
            <a:r>
              <a:rPr lang="en-GB" b="1" dirty="0" err="1">
                <a:latin typeface="Consolas" panose="020B0609020204030204" pitchFamily="49" charset="0"/>
              </a:rPr>
              <a:t>TcpStreams</a:t>
            </a:r>
            <a:r>
              <a:rPr lang="en-GB" b="1" dirty="0">
                <a:latin typeface="Consolas" panose="020B0609020204030204" pitchFamily="49" charset="0"/>
              </a:rPr>
              <a:t> etc.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Including developer custom types</a:t>
            </a:r>
          </a:p>
          <a:p>
            <a:endParaRPr lang="en-GB" b="1" dirty="0"/>
          </a:p>
          <a:p>
            <a:r>
              <a:rPr lang="en-GB" b="1" dirty="0"/>
              <a:t>The </a:t>
            </a:r>
            <a:r>
              <a:rPr lang="en-GB" b="1" dirty="0">
                <a:latin typeface="Consolas" panose="020B0609020204030204" pitchFamily="49" charset="0"/>
              </a:rPr>
              <a:t>Read</a:t>
            </a:r>
            <a:r>
              <a:rPr lang="en-GB" b="1" dirty="0"/>
              <a:t> Trait supports byte-oriented input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commonly called "readers"</a:t>
            </a:r>
          </a:p>
          <a:p>
            <a:endParaRPr lang="en-GB" b="1" dirty="0"/>
          </a:p>
          <a:p>
            <a:r>
              <a:rPr lang="en-GB" b="1" dirty="0"/>
              <a:t>The </a:t>
            </a:r>
            <a:r>
              <a:rPr lang="en-GB" b="1" dirty="0">
                <a:latin typeface="Consolas" panose="020B0609020204030204" pitchFamily="49" charset="0"/>
              </a:rPr>
              <a:t>Write</a:t>
            </a:r>
            <a:r>
              <a:rPr lang="en-GB" b="1" dirty="0"/>
              <a:t> Trait supports byte and UTF-8 output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commonly called "writers"</a:t>
            </a:r>
          </a:p>
          <a:p>
            <a:endParaRPr lang="en-GB" b="1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591996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227DEF5-A615-4060-AF74-59AA8F5D07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cap="none" dirty="0"/>
              <a:t>Write trait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727DB1-2CCB-4250-BAD9-C51CFFE5F45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603776" y="478446"/>
            <a:ext cx="7203440" cy="4094163"/>
          </a:xfrm>
        </p:spPr>
        <p:txBody>
          <a:bodyPr/>
          <a:lstStyle/>
          <a:p>
            <a:r>
              <a:rPr lang="en-GB" b="1" dirty="0"/>
              <a:t>The write trait can be used to send data (bytes/UTF-8) to a file or STDOUT.</a:t>
            </a:r>
          </a:p>
          <a:p>
            <a:endParaRPr lang="en-GB" b="1" dirty="0"/>
          </a:p>
          <a:p>
            <a:r>
              <a:rPr lang="en-GB" b="1" dirty="0"/>
              <a:t>Here's an example:</a:t>
            </a:r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r>
              <a:rPr lang="en-GB" b="1" dirty="0"/>
              <a:t>    </a:t>
            </a:r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r>
              <a:rPr lang="en-GB" b="1" dirty="0"/>
              <a:t>Use of the write trait for STDOUT is not common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developers generally prefer </a:t>
            </a:r>
            <a:r>
              <a:rPr lang="en-GB" b="1" dirty="0">
                <a:solidFill>
                  <a:srgbClr val="00B050"/>
                </a:solidFill>
                <a:latin typeface="Consolas" panose="020B0609020204030204" pitchFamily="49" charset="0"/>
              </a:rPr>
              <a:t>print!</a:t>
            </a:r>
            <a:r>
              <a:rPr lang="en-GB" dirty="0"/>
              <a:t> and </a:t>
            </a:r>
            <a:r>
              <a:rPr lang="en-GB" b="1" dirty="0" err="1">
                <a:solidFill>
                  <a:srgbClr val="00B050"/>
                </a:solidFill>
                <a:latin typeface="Consolas" panose="020B0609020204030204" pitchFamily="49" charset="0"/>
              </a:rPr>
              <a:t>println</a:t>
            </a:r>
            <a:r>
              <a:rPr lang="en-GB" dirty="0"/>
              <a:t>! macros</a:t>
            </a:r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31AF03-AD20-40AF-B0E7-A56A59087CD8}"/>
              </a:ext>
            </a:extLst>
          </p:cNvPr>
          <p:cNvSpPr txBox="1"/>
          <p:nvPr/>
        </p:nvSpPr>
        <p:spPr>
          <a:xfrm>
            <a:off x="4603777" y="1976360"/>
            <a:ext cx="7203440" cy="1881265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 vert="horz" wrap="square" lIns="0" tIns="0" rIns="0" bIns="0" rtlCol="0" anchor="t" anchorCtr="0">
            <a:noAutofit/>
          </a:bodyPr>
          <a:lstStyle/>
          <a:p>
            <a:pPr algn="l"/>
            <a:endParaRPr lang="en-GB" sz="1400" dirty="0">
              <a:latin typeface="Consolas" panose="020B0609020204030204" pitchFamily="49" charset="0"/>
            </a:endParaRPr>
          </a:p>
          <a:p>
            <a:pPr algn="l"/>
            <a:endParaRPr lang="en-GB" sz="1400" dirty="0">
              <a:latin typeface="Consolas" panose="020B0609020204030204" pitchFamily="49" charset="0"/>
            </a:endParaRPr>
          </a:p>
          <a:p>
            <a:pPr algn="l"/>
            <a:r>
              <a:rPr lang="en-US" sz="1200" dirty="0">
                <a:solidFill>
                  <a:srgbClr val="0070C0"/>
                </a:solidFill>
                <a:latin typeface="Consolas" panose="020B0609020204030204" pitchFamily="49" charset="0"/>
              </a:rPr>
              <a:t>use</a:t>
            </a:r>
            <a:r>
              <a:rPr lang="en-US" sz="1200" dirty="0">
                <a:latin typeface="Consolas" panose="020B0609020204030204" pitchFamily="49" charset="0"/>
              </a:rPr>
              <a:t> std::io::Write;</a:t>
            </a:r>
          </a:p>
          <a:p>
            <a:pPr algn="l"/>
            <a:endParaRPr lang="en-US" sz="1200" dirty="0">
              <a:latin typeface="Consolas" panose="020B0609020204030204" pitchFamily="49" charset="0"/>
            </a:endParaRPr>
          </a:p>
          <a:p>
            <a:pPr algn="l"/>
            <a:r>
              <a:rPr lang="en-US" sz="1200" dirty="0" err="1">
                <a:solidFill>
                  <a:srgbClr val="0070C0"/>
                </a:solidFill>
                <a:latin typeface="Consolas" panose="020B0609020204030204" pitchFamily="49" charset="0"/>
              </a:rPr>
              <a:t>fn</a:t>
            </a:r>
            <a:r>
              <a:rPr lang="en-US" sz="1200" dirty="0">
                <a:latin typeface="Consolas" panose="020B0609020204030204" pitchFamily="49" charset="0"/>
              </a:rPr>
              <a:t> main() {</a:t>
            </a:r>
          </a:p>
          <a:p>
            <a:pPr algn="l"/>
            <a:r>
              <a:rPr lang="en-US" sz="1200" dirty="0">
                <a:latin typeface="Consolas" panose="020B0609020204030204" pitchFamily="49" charset="0"/>
              </a:rPr>
              <a:t>   </a:t>
            </a:r>
            <a:r>
              <a:rPr lang="en-US" sz="1200" dirty="0">
                <a:solidFill>
                  <a:srgbClr val="0070C0"/>
                </a:solidFill>
                <a:latin typeface="Consolas" panose="020B0609020204030204" pitchFamily="49" charset="0"/>
              </a:rPr>
              <a:t>let</a:t>
            </a:r>
            <a:r>
              <a:rPr lang="en-US" sz="1200" dirty="0">
                <a:latin typeface="Consolas" panose="020B0609020204030204" pitchFamily="49" charset="0"/>
              </a:rPr>
              <a:t> text1 = std::io::</a:t>
            </a:r>
            <a:r>
              <a:rPr lang="en-US" sz="1200" dirty="0" err="1">
                <a:latin typeface="Consolas" panose="020B0609020204030204" pitchFamily="49" charset="0"/>
              </a:rPr>
              <a:t>stdout</a:t>
            </a:r>
            <a:r>
              <a:rPr lang="en-US" sz="1200" dirty="0">
                <a:latin typeface="Consolas" panose="020B0609020204030204" pitchFamily="49" charset="0"/>
              </a:rPr>
              <a:t>().write(</a:t>
            </a:r>
            <a:r>
              <a:rPr lang="en-US" sz="1200" dirty="0">
                <a:solidFill>
                  <a:srgbClr val="7030A0"/>
                </a:solidFill>
                <a:latin typeface="Consolas" panose="020B0609020204030204" pitchFamily="49" charset="0"/>
              </a:rPr>
              <a:t>"Hello "</a:t>
            </a:r>
            <a:r>
              <a:rPr lang="en-US" sz="1200" dirty="0">
                <a:latin typeface="Consolas" panose="020B0609020204030204" pitchFamily="49" charset="0"/>
              </a:rPr>
              <a:t>.</a:t>
            </a:r>
            <a:r>
              <a:rPr lang="en-US" sz="1200" dirty="0" err="1">
                <a:latin typeface="Consolas" panose="020B0609020204030204" pitchFamily="49" charset="0"/>
              </a:rPr>
              <a:t>as_bytes</a:t>
            </a:r>
            <a:r>
              <a:rPr lang="en-US" sz="1200" dirty="0">
                <a:latin typeface="Consolas" panose="020B0609020204030204" pitchFamily="49" charset="0"/>
              </a:rPr>
              <a:t>()).unwrap();</a:t>
            </a:r>
          </a:p>
          <a:p>
            <a:pPr algn="l"/>
            <a:r>
              <a:rPr lang="en-US" sz="1200" dirty="0">
                <a:latin typeface="Consolas" panose="020B0609020204030204" pitchFamily="49" charset="0"/>
              </a:rPr>
              <a:t>   </a:t>
            </a:r>
            <a:r>
              <a:rPr lang="en-US" sz="1200" dirty="0">
                <a:solidFill>
                  <a:srgbClr val="0070C0"/>
                </a:solidFill>
                <a:latin typeface="Consolas" panose="020B0609020204030204" pitchFamily="49" charset="0"/>
              </a:rPr>
              <a:t>let</a:t>
            </a:r>
            <a:r>
              <a:rPr lang="en-US" sz="1200" dirty="0">
                <a:latin typeface="Consolas" panose="020B0609020204030204" pitchFamily="49" charset="0"/>
              </a:rPr>
              <a:t> text2 = std::io::</a:t>
            </a:r>
            <a:r>
              <a:rPr lang="en-US" sz="1200" dirty="0" err="1">
                <a:latin typeface="Consolas" panose="020B0609020204030204" pitchFamily="49" charset="0"/>
              </a:rPr>
              <a:t>stdout</a:t>
            </a:r>
            <a:r>
              <a:rPr lang="en-US" sz="1200" dirty="0">
                <a:latin typeface="Consolas" panose="020B0609020204030204" pitchFamily="49" charset="0"/>
              </a:rPr>
              <a:t>().write(String::from(</a:t>
            </a:r>
            <a:r>
              <a:rPr lang="en-US" sz="1200" dirty="0">
                <a:solidFill>
                  <a:srgbClr val="7030A0"/>
                </a:solidFill>
                <a:latin typeface="Consolas" panose="020B0609020204030204" pitchFamily="49" charset="0"/>
              </a:rPr>
              <a:t>"World!"</a:t>
            </a:r>
            <a:r>
              <a:rPr lang="en-US" sz="1200" dirty="0">
                <a:latin typeface="Consolas" panose="020B0609020204030204" pitchFamily="49" charset="0"/>
              </a:rPr>
              <a:t>).</a:t>
            </a:r>
            <a:r>
              <a:rPr lang="en-US" sz="1200" dirty="0" err="1">
                <a:latin typeface="Consolas" panose="020B0609020204030204" pitchFamily="49" charset="0"/>
              </a:rPr>
              <a:t>as_bytes</a:t>
            </a:r>
            <a:r>
              <a:rPr lang="en-US" sz="1200" dirty="0">
                <a:latin typeface="Consolas" panose="020B0609020204030204" pitchFamily="49" charset="0"/>
              </a:rPr>
              <a:t>()).unwrap();</a:t>
            </a:r>
          </a:p>
          <a:p>
            <a:pPr algn="l"/>
            <a:r>
              <a:rPr lang="en-US" sz="1200" dirty="0">
                <a:latin typeface="Consolas" panose="020B0609020204030204" pitchFamily="49" charset="0"/>
              </a:rPr>
              <a:t>   std::io::</a:t>
            </a:r>
            <a:r>
              <a:rPr lang="en-US" sz="1200" dirty="0" err="1">
                <a:latin typeface="Consolas" panose="020B0609020204030204" pitchFamily="49" charset="0"/>
              </a:rPr>
              <a:t>stdout</a:t>
            </a:r>
            <a:r>
              <a:rPr lang="en-US" sz="1200" dirty="0">
                <a:latin typeface="Consolas" panose="020B0609020204030204" pitchFamily="49" charset="0"/>
              </a:rPr>
              <a:t>().write(</a:t>
            </a:r>
            <a:r>
              <a:rPr lang="en-US" sz="1200" dirty="0">
                <a:solidFill>
                  <a:srgbClr val="00B050"/>
                </a:solidFill>
                <a:latin typeface="Consolas" panose="020B0609020204030204" pitchFamily="49" charset="0"/>
              </a:rPr>
              <a:t>format!</a:t>
            </a:r>
            <a:r>
              <a:rPr lang="en-US" sz="1200" dirty="0">
                <a:latin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7030A0"/>
                </a:solidFill>
                <a:latin typeface="Consolas" panose="020B0609020204030204" pitchFamily="49" charset="0"/>
              </a:rPr>
              <a:t>"\</a:t>
            </a:r>
            <a:r>
              <a:rPr lang="en-US" sz="1200" dirty="0" err="1">
                <a:solidFill>
                  <a:srgbClr val="7030A0"/>
                </a:solidFill>
                <a:latin typeface="Consolas" panose="020B0609020204030204" pitchFamily="49" charset="0"/>
              </a:rPr>
              <a:t>nbytes</a:t>
            </a:r>
            <a:r>
              <a:rPr lang="en-US" sz="1200" dirty="0">
                <a:solidFill>
                  <a:srgbClr val="7030A0"/>
                </a:solidFill>
                <a:latin typeface="Consolas" panose="020B0609020204030204" pitchFamily="49" charset="0"/>
              </a:rPr>
              <a:t> {}"</a:t>
            </a:r>
            <a:r>
              <a:rPr lang="en-US" sz="1200" dirty="0">
                <a:latin typeface="Consolas" panose="020B0609020204030204" pitchFamily="49" charset="0"/>
              </a:rPr>
              <a:t>,(text1+text2)).</a:t>
            </a:r>
            <a:r>
              <a:rPr lang="en-US" sz="1200" dirty="0" err="1">
                <a:latin typeface="Consolas" panose="020B0609020204030204" pitchFamily="49" charset="0"/>
              </a:rPr>
              <a:t>as_bytes</a:t>
            </a:r>
            <a:r>
              <a:rPr lang="en-US" sz="1200" dirty="0">
                <a:latin typeface="Consolas" panose="020B0609020204030204" pitchFamily="49" charset="0"/>
              </a:rPr>
              <a:t>()).unwrap();</a:t>
            </a:r>
          </a:p>
          <a:p>
            <a:pPr algn="l"/>
            <a:r>
              <a:rPr lang="en-US" sz="1200" dirty="0">
                <a:latin typeface="Consolas" panose="020B0609020204030204" pitchFamily="49" charset="0"/>
              </a:rPr>
              <a:t>}</a:t>
            </a:r>
            <a:endParaRPr lang="en-GB" sz="1200" dirty="0"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1EDACE-F7A6-4BD0-8CF3-EBBF55384412}"/>
              </a:ext>
            </a:extLst>
          </p:cNvPr>
          <p:cNvSpPr txBox="1"/>
          <p:nvPr/>
        </p:nvSpPr>
        <p:spPr>
          <a:xfrm>
            <a:off x="9658349" y="3932957"/>
            <a:ext cx="2148867" cy="646331"/>
          </a:xfrm>
          <a:prstGeom prst="rect">
            <a:avLst/>
          </a:prstGeom>
          <a:solidFill>
            <a:srgbClr val="000000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Hello World!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bytes 12</a:t>
            </a:r>
            <a:endParaRPr lang="en-GB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326C6D-5B6F-4AAD-B4D4-AC1986254E91}"/>
              </a:ext>
            </a:extLst>
          </p:cNvPr>
          <p:cNvSpPr txBox="1"/>
          <p:nvPr/>
        </p:nvSpPr>
        <p:spPr>
          <a:xfrm>
            <a:off x="8370109" y="3932957"/>
            <a:ext cx="1192213" cy="637932"/>
          </a:xfrm>
          <a:prstGeom prst="rect">
            <a:avLst/>
          </a:prstGeom>
          <a:solidFill>
            <a:srgbClr val="00B050"/>
          </a:solidFill>
        </p:spPr>
        <p:txBody>
          <a:bodyPr wrap="square" anchor="ctr">
            <a:no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STDOUT</a:t>
            </a:r>
          </a:p>
        </p:txBody>
      </p:sp>
      <p:pic>
        <p:nvPicPr>
          <p:cNvPr id="6" name="Picture 2" descr="Rust Programming language Logo Machine learning Haskell, crab, animals ...">
            <a:extLst>
              <a:ext uri="{FF2B5EF4-FFF2-40B4-BE49-F238E27FC236}">
                <a16:creationId xmlns:a16="http://schemas.microsoft.com/office/drawing/2014/main" id="{7D13ED51-45C1-1771-3C2F-4C135B3C5A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31287" y="2011101"/>
            <a:ext cx="675930" cy="505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09510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EEBF434-9FAC-4C9D-96D2-95784CC565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cap="none" dirty="0"/>
              <a:t>Read trait (strings)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C25A05-27CA-477D-B4E9-2828C083E90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879976" y="421297"/>
            <a:ext cx="6927240" cy="4094163"/>
          </a:xfrm>
        </p:spPr>
        <p:txBody>
          <a:bodyPr/>
          <a:lstStyle/>
          <a:p>
            <a:r>
              <a:rPr lang="en-GB" b="1" dirty="0"/>
              <a:t>The read trait can be used to get data (bytes) from </a:t>
            </a:r>
            <a:r>
              <a:rPr lang="en-GB" b="1" i="1" dirty="0"/>
              <a:t>STDIN</a:t>
            </a:r>
            <a:r>
              <a:rPr lang="en-GB" b="1" dirty="0"/>
              <a:t>.</a:t>
            </a:r>
          </a:p>
          <a:p>
            <a:endParaRPr lang="en-GB" b="1" dirty="0"/>
          </a:p>
          <a:p>
            <a:r>
              <a:rPr lang="en-GB" b="1" dirty="0"/>
              <a:t>Here's an example of reading a string:</a:t>
            </a:r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r>
              <a:rPr lang="en-GB" b="1" dirty="0"/>
              <a:t>As you can see, the </a:t>
            </a:r>
            <a:r>
              <a:rPr lang="en-GB" b="1" dirty="0" err="1"/>
              <a:t>read_line</a:t>
            </a:r>
            <a:r>
              <a:rPr lang="en-GB" b="1" dirty="0"/>
              <a:t> method will capture the carriage return and newline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there are various techniques available to remove these</a:t>
            </a:r>
          </a:p>
          <a:p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2AF62F-6709-4C8E-8C62-008057717328}"/>
              </a:ext>
            </a:extLst>
          </p:cNvPr>
          <p:cNvSpPr txBox="1"/>
          <p:nvPr/>
        </p:nvSpPr>
        <p:spPr>
          <a:xfrm>
            <a:off x="4821280" y="1746190"/>
            <a:ext cx="6985936" cy="2225736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 vert="horz" wrap="square" lIns="0" tIns="0" rIns="0" bIns="0" rtlCol="0" anchor="t" anchorCtr="0">
            <a:noAutofit/>
          </a:bodyPr>
          <a:lstStyle/>
          <a:p>
            <a:pPr algn="l"/>
            <a:endParaRPr lang="en-GB" sz="1400" dirty="0">
              <a:latin typeface="Consolas" panose="020B0609020204030204" pitchFamily="49" charset="0"/>
            </a:endParaRPr>
          </a:p>
          <a:p>
            <a:pPr algn="l"/>
            <a:r>
              <a:rPr lang="en-GB" sz="1400" dirty="0">
                <a:latin typeface="Consolas" panose="020B0609020204030204" pitchFamily="49" charset="0"/>
              </a:rPr>
              <a:t>   </a:t>
            </a:r>
          </a:p>
          <a:p>
            <a:pPr algn="l"/>
            <a:r>
              <a:rPr lang="en-GB" sz="1500" dirty="0">
                <a:solidFill>
                  <a:srgbClr val="0070C0"/>
                </a:solidFill>
                <a:latin typeface="Consolas" panose="020B0609020204030204" pitchFamily="49" charset="0"/>
              </a:rPr>
              <a:t> </a:t>
            </a:r>
            <a:r>
              <a:rPr lang="en-US" sz="1500" dirty="0" err="1">
                <a:solidFill>
                  <a:srgbClr val="0070C0"/>
                </a:solidFill>
                <a:latin typeface="Consolas" panose="020B0609020204030204" pitchFamily="49" charset="0"/>
              </a:rPr>
              <a:t>fn</a:t>
            </a:r>
            <a:r>
              <a:rPr lang="en-US" sz="1500" dirty="0">
                <a:latin typeface="Consolas" panose="020B0609020204030204" pitchFamily="49" charset="0"/>
              </a:rPr>
              <a:t> main() {</a:t>
            </a:r>
          </a:p>
          <a:p>
            <a:pPr algn="l"/>
            <a:r>
              <a:rPr lang="en-US" sz="1500" dirty="0">
                <a:latin typeface="Consolas" panose="020B0609020204030204" pitchFamily="49" charset="0"/>
              </a:rPr>
              <a:t>     </a:t>
            </a:r>
            <a:r>
              <a:rPr lang="en-US" sz="1500" dirty="0">
                <a:solidFill>
                  <a:srgbClr val="0070C0"/>
                </a:solidFill>
                <a:latin typeface="Consolas" panose="020B0609020204030204" pitchFamily="49" charset="0"/>
              </a:rPr>
              <a:t>let</a:t>
            </a:r>
            <a:r>
              <a:rPr lang="en-US" sz="1500" dirty="0">
                <a:latin typeface="Consolas" panose="020B0609020204030204" pitchFamily="49" charset="0"/>
              </a:rPr>
              <a:t> mut name = String::new();</a:t>
            </a:r>
          </a:p>
          <a:p>
            <a:pPr algn="l"/>
            <a:r>
              <a:rPr lang="en-US" sz="1500" dirty="0">
                <a:latin typeface="Consolas" panose="020B0609020204030204" pitchFamily="49" charset="0"/>
              </a:rPr>
              <a:t>     </a:t>
            </a:r>
            <a:r>
              <a:rPr lang="en-US" sz="1500" dirty="0">
                <a:solidFill>
                  <a:srgbClr val="0070C0"/>
                </a:solidFill>
                <a:latin typeface="Consolas" panose="020B0609020204030204" pitchFamily="49" charset="0"/>
              </a:rPr>
              <a:t>let</a:t>
            </a:r>
            <a:r>
              <a:rPr lang="en-US" sz="1500" dirty="0">
                <a:latin typeface="Consolas" panose="020B0609020204030204" pitchFamily="49" charset="0"/>
              </a:rPr>
              <a:t> length = std::io::stdin().</a:t>
            </a:r>
            <a:r>
              <a:rPr lang="en-US" sz="1500" dirty="0" err="1">
                <a:latin typeface="Consolas" panose="020B0609020204030204" pitchFamily="49" charset="0"/>
              </a:rPr>
              <a:t>read_line</a:t>
            </a:r>
            <a:r>
              <a:rPr lang="en-US" sz="1500" dirty="0">
                <a:latin typeface="Consolas" panose="020B0609020204030204" pitchFamily="49" charset="0"/>
              </a:rPr>
              <a:t>(&amp;mut name).unwrap();</a:t>
            </a:r>
          </a:p>
          <a:p>
            <a:pPr algn="l"/>
            <a:r>
              <a:rPr lang="en-US" sz="1500" dirty="0">
                <a:latin typeface="Consolas" panose="020B0609020204030204" pitchFamily="49" charset="0"/>
              </a:rPr>
              <a:t>       </a:t>
            </a:r>
          </a:p>
          <a:p>
            <a:pPr algn="l"/>
            <a:r>
              <a:rPr lang="en-US" sz="1500" dirty="0">
                <a:latin typeface="Consolas" panose="020B0609020204030204" pitchFamily="49" charset="0"/>
              </a:rPr>
              <a:t>     </a:t>
            </a:r>
            <a:r>
              <a:rPr lang="en-US" sz="1500" dirty="0" err="1">
                <a:solidFill>
                  <a:srgbClr val="00B050"/>
                </a:solidFill>
                <a:latin typeface="Consolas" panose="020B0609020204030204" pitchFamily="49" charset="0"/>
              </a:rPr>
              <a:t>dbg</a:t>
            </a:r>
            <a:r>
              <a:rPr lang="en-US" sz="1500" dirty="0">
                <a:solidFill>
                  <a:srgbClr val="00B050"/>
                </a:solidFill>
                <a:latin typeface="Consolas" panose="020B0609020204030204" pitchFamily="49" charset="0"/>
              </a:rPr>
              <a:t>!</a:t>
            </a:r>
            <a:r>
              <a:rPr lang="en-US" sz="1500" dirty="0">
                <a:latin typeface="Consolas" panose="020B0609020204030204" pitchFamily="49" charset="0"/>
              </a:rPr>
              <a:t>(length);</a:t>
            </a:r>
          </a:p>
          <a:p>
            <a:pPr algn="l"/>
            <a:r>
              <a:rPr lang="en-US" sz="1500" dirty="0">
                <a:latin typeface="Consolas" panose="020B0609020204030204" pitchFamily="49" charset="0"/>
              </a:rPr>
              <a:t>     </a:t>
            </a:r>
            <a:r>
              <a:rPr lang="en-US" sz="1500" dirty="0" err="1">
                <a:solidFill>
                  <a:srgbClr val="00B050"/>
                </a:solidFill>
                <a:latin typeface="Consolas" panose="020B0609020204030204" pitchFamily="49" charset="0"/>
              </a:rPr>
              <a:t>dbg</a:t>
            </a:r>
            <a:r>
              <a:rPr lang="en-US" sz="1500" dirty="0">
                <a:solidFill>
                  <a:srgbClr val="00B050"/>
                </a:solidFill>
                <a:latin typeface="Consolas" panose="020B0609020204030204" pitchFamily="49" charset="0"/>
              </a:rPr>
              <a:t>!</a:t>
            </a:r>
            <a:r>
              <a:rPr lang="en-US" sz="1500" dirty="0">
                <a:latin typeface="Consolas" panose="020B0609020204030204" pitchFamily="49" charset="0"/>
              </a:rPr>
              <a:t>(name);</a:t>
            </a:r>
          </a:p>
          <a:p>
            <a:pPr algn="l"/>
            <a:r>
              <a:rPr lang="en-US" sz="1500" dirty="0">
                <a:latin typeface="Consolas" panose="020B0609020204030204" pitchFamily="49" charset="0"/>
              </a:rPr>
              <a:t> }   </a:t>
            </a:r>
            <a:endParaRPr lang="en-GB" sz="1500" dirty="0"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7AF135-EC4F-46CD-AF78-7E6F0917C1F0}"/>
              </a:ext>
            </a:extLst>
          </p:cNvPr>
          <p:cNvSpPr txBox="1"/>
          <p:nvPr/>
        </p:nvSpPr>
        <p:spPr>
          <a:xfrm>
            <a:off x="6586538" y="4068666"/>
            <a:ext cx="5220678" cy="1077218"/>
          </a:xfrm>
          <a:prstGeom prst="rect">
            <a:avLst/>
          </a:prstGeom>
          <a:solidFill>
            <a:srgbClr val="000000"/>
          </a:solidFill>
        </p:spPr>
        <p:txBody>
          <a:bodyPr wrap="square">
            <a:spAutoFit/>
          </a:bodyPr>
          <a:lstStyle/>
          <a:p>
            <a:r>
              <a:rPr lang="en-GB" sz="16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C:\Users\QA\Rust&gt;getname</a:t>
            </a:r>
          </a:p>
          <a:p>
            <a:r>
              <a:rPr lang="en-GB" sz="1600" dirty="0">
                <a:solidFill>
                  <a:schemeClr val="bg1"/>
                </a:solidFill>
                <a:latin typeface="Consolas" panose="020B0609020204030204" pitchFamily="49" charset="0"/>
              </a:rPr>
              <a:t>Frank Hampson</a:t>
            </a:r>
          </a:p>
          <a:p>
            <a:r>
              <a:rPr lang="en-GB" sz="1600" dirty="0">
                <a:solidFill>
                  <a:schemeClr val="bg1"/>
                </a:solidFill>
                <a:latin typeface="Consolas" panose="020B0609020204030204" pitchFamily="49" charset="0"/>
              </a:rPr>
              <a:t>[getname.rs:4] length = 15</a:t>
            </a:r>
          </a:p>
          <a:p>
            <a:r>
              <a:rPr lang="en-GB" sz="1600" dirty="0">
                <a:solidFill>
                  <a:schemeClr val="bg1"/>
                </a:solidFill>
                <a:latin typeface="Consolas" panose="020B0609020204030204" pitchFamily="49" charset="0"/>
              </a:rPr>
              <a:t>[getname.rs:5] name = "Frank Hampson\r\n"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87A46C7-D1E9-42F1-85A1-08295984C730}"/>
              </a:ext>
            </a:extLst>
          </p:cNvPr>
          <p:cNvSpPr txBox="1"/>
          <p:nvPr/>
        </p:nvSpPr>
        <p:spPr>
          <a:xfrm>
            <a:off x="5249929" y="4683128"/>
            <a:ext cx="1192213" cy="462755"/>
          </a:xfrm>
          <a:prstGeom prst="rect">
            <a:avLst/>
          </a:prstGeom>
          <a:solidFill>
            <a:srgbClr val="C00000"/>
          </a:solidFill>
        </p:spPr>
        <p:txBody>
          <a:bodyPr wrap="square" anchor="ctr">
            <a:no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STDERR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AD8A8DC-D787-4823-87D6-EA1B2CDD1985}"/>
              </a:ext>
            </a:extLst>
          </p:cNvPr>
          <p:cNvSpPr txBox="1"/>
          <p:nvPr/>
        </p:nvSpPr>
        <p:spPr>
          <a:xfrm>
            <a:off x="5249929" y="4344096"/>
            <a:ext cx="1192213" cy="31115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anchor="ctr">
            <a:no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STDIN</a:t>
            </a:r>
          </a:p>
        </p:txBody>
      </p:sp>
      <p:pic>
        <p:nvPicPr>
          <p:cNvPr id="4" name="Picture 2" descr="Rust Programming language Logo Machine learning Haskell, crab, animals ...">
            <a:extLst>
              <a:ext uri="{FF2B5EF4-FFF2-40B4-BE49-F238E27FC236}">
                <a16:creationId xmlns:a16="http://schemas.microsoft.com/office/drawing/2014/main" id="{262CCB48-84CC-F468-F805-B5413289DC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31286" y="1712116"/>
            <a:ext cx="675930" cy="505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69982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EEBF434-9FAC-4C9D-96D2-95784CC565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cap="none" dirty="0"/>
              <a:t>Read trait (numeric data)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C25A05-27CA-477D-B4E9-2828C083E90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879976" y="421297"/>
            <a:ext cx="6927240" cy="4094163"/>
          </a:xfrm>
        </p:spPr>
        <p:txBody>
          <a:bodyPr/>
          <a:lstStyle/>
          <a:p>
            <a:r>
              <a:rPr lang="en-GB" b="1" dirty="0"/>
              <a:t>The read trait can be used to get data (bytes) from STDIN.</a:t>
            </a:r>
          </a:p>
          <a:p>
            <a:endParaRPr lang="en-GB" b="1" dirty="0"/>
          </a:p>
          <a:p>
            <a:r>
              <a:rPr lang="en-GB" b="1" dirty="0"/>
              <a:t>Here's an example of reading a string:</a:t>
            </a:r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2AF62F-6709-4C8E-8C62-008057717328}"/>
              </a:ext>
            </a:extLst>
          </p:cNvPr>
          <p:cNvSpPr txBox="1"/>
          <p:nvPr/>
        </p:nvSpPr>
        <p:spPr>
          <a:xfrm>
            <a:off x="4879976" y="1561700"/>
            <a:ext cx="6985936" cy="3225860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 vert="horz" wrap="square" lIns="0" tIns="0" rIns="0" bIns="0" rtlCol="0" anchor="t" anchorCtr="0">
            <a:noAutofit/>
          </a:bodyPr>
          <a:lstStyle/>
          <a:p>
            <a:pPr algn="l"/>
            <a:endParaRPr lang="en-GB" sz="1400" dirty="0">
              <a:latin typeface="Consolas" panose="020B0609020204030204" pitchFamily="49" charset="0"/>
            </a:endParaRPr>
          </a:p>
          <a:p>
            <a:pPr algn="l"/>
            <a:r>
              <a:rPr lang="en-GB" sz="1400" dirty="0">
                <a:latin typeface="Consolas" panose="020B0609020204030204" pitchFamily="49" charset="0"/>
              </a:rPr>
              <a:t>   </a:t>
            </a:r>
          </a:p>
          <a:p>
            <a:pPr algn="l"/>
            <a:r>
              <a:rPr lang="en-GB" sz="1500" dirty="0">
                <a:solidFill>
                  <a:srgbClr val="0070C0"/>
                </a:solidFill>
                <a:latin typeface="Consolas" panose="020B0609020204030204" pitchFamily="49" charset="0"/>
              </a:rPr>
              <a:t> </a:t>
            </a:r>
            <a:r>
              <a:rPr lang="en-US" sz="1500" dirty="0" err="1">
                <a:solidFill>
                  <a:srgbClr val="0070C0"/>
                </a:solidFill>
                <a:latin typeface="Consolas" panose="020B0609020204030204" pitchFamily="49" charset="0"/>
              </a:rPr>
              <a:t>fn</a:t>
            </a:r>
            <a:r>
              <a:rPr lang="en-US" sz="1500" dirty="0">
                <a:latin typeface="Consolas" panose="020B0609020204030204" pitchFamily="49" charset="0"/>
              </a:rPr>
              <a:t> main() {</a:t>
            </a:r>
          </a:p>
          <a:p>
            <a:pPr algn="l"/>
            <a:r>
              <a:rPr lang="en-US" sz="1500" dirty="0">
                <a:latin typeface="Consolas" panose="020B0609020204030204" pitchFamily="49" charset="0"/>
              </a:rPr>
              <a:t>     </a:t>
            </a:r>
            <a:r>
              <a:rPr lang="en-US" sz="1500" dirty="0">
                <a:solidFill>
                  <a:srgbClr val="0070C0"/>
                </a:solidFill>
                <a:latin typeface="Consolas" panose="020B0609020204030204" pitchFamily="49" charset="0"/>
              </a:rPr>
              <a:t>let</a:t>
            </a:r>
            <a:r>
              <a:rPr lang="en-US" sz="1500" dirty="0">
                <a:latin typeface="Consolas" panose="020B0609020204030204" pitchFamily="49" charset="0"/>
              </a:rPr>
              <a:t> mut </a:t>
            </a:r>
            <a:r>
              <a:rPr lang="en-US" sz="1500" dirty="0" err="1">
                <a:latin typeface="Consolas" panose="020B0609020204030204" pitchFamily="49" charset="0"/>
              </a:rPr>
              <a:t>str_input</a:t>
            </a:r>
            <a:r>
              <a:rPr lang="en-US" sz="1500" dirty="0">
                <a:latin typeface="Consolas" panose="020B0609020204030204" pitchFamily="49" charset="0"/>
              </a:rPr>
              <a:t> = String::new();</a:t>
            </a:r>
          </a:p>
          <a:p>
            <a:pPr algn="l"/>
            <a:r>
              <a:rPr lang="en-US" sz="1500" dirty="0">
                <a:latin typeface="Consolas" panose="020B0609020204030204" pitchFamily="49" charset="0"/>
              </a:rPr>
              <a:t>     std::io::stdin()</a:t>
            </a:r>
          </a:p>
          <a:p>
            <a:pPr algn="l"/>
            <a:r>
              <a:rPr lang="en-US" sz="1500" dirty="0">
                <a:latin typeface="Consolas" panose="020B0609020204030204" pitchFamily="49" charset="0"/>
              </a:rPr>
              <a:t>         .</a:t>
            </a:r>
            <a:r>
              <a:rPr lang="en-US" sz="1500" dirty="0" err="1">
                <a:latin typeface="Consolas" panose="020B0609020204030204" pitchFamily="49" charset="0"/>
              </a:rPr>
              <a:t>read_line</a:t>
            </a:r>
            <a:r>
              <a:rPr lang="en-US" sz="1500" dirty="0">
                <a:latin typeface="Consolas" panose="020B0609020204030204" pitchFamily="49" charset="0"/>
              </a:rPr>
              <a:t>(&amp;mut </a:t>
            </a:r>
            <a:r>
              <a:rPr lang="en-US" sz="1500" dirty="0" err="1">
                <a:latin typeface="Consolas" panose="020B0609020204030204" pitchFamily="49" charset="0"/>
              </a:rPr>
              <a:t>str_input</a:t>
            </a:r>
            <a:r>
              <a:rPr lang="en-US" sz="1500" dirty="0">
                <a:latin typeface="Consolas" panose="020B0609020204030204" pitchFamily="49" charset="0"/>
              </a:rPr>
              <a:t>)</a:t>
            </a:r>
          </a:p>
          <a:p>
            <a:pPr algn="l"/>
            <a:r>
              <a:rPr lang="en-US" sz="1500" dirty="0">
                <a:latin typeface="Consolas" panose="020B0609020204030204" pitchFamily="49" charset="0"/>
              </a:rPr>
              <a:t>	.expect(</a:t>
            </a:r>
            <a:r>
              <a:rPr lang="en-US" sz="1500" dirty="0">
                <a:solidFill>
                  <a:srgbClr val="7F007D"/>
                </a:solidFill>
                <a:latin typeface="Consolas" panose="020B0609020204030204" pitchFamily="49" charset="0"/>
              </a:rPr>
              <a:t>"Unable to read from stdin"</a:t>
            </a:r>
            <a:r>
              <a:rPr lang="en-US" sz="1500" dirty="0"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sz="1500" dirty="0">
                <a:latin typeface="Consolas" panose="020B0609020204030204" pitchFamily="49" charset="0"/>
              </a:rPr>
              <a:t>     </a:t>
            </a:r>
            <a:r>
              <a:rPr lang="en-US" sz="1500" dirty="0">
                <a:solidFill>
                  <a:srgbClr val="0070C0"/>
                </a:solidFill>
                <a:latin typeface="Consolas" panose="020B0609020204030204" pitchFamily="49" charset="0"/>
              </a:rPr>
              <a:t>let</a:t>
            </a:r>
            <a:r>
              <a:rPr lang="en-US" sz="1500" dirty="0">
                <a:latin typeface="Consolas" panose="020B0609020204030204" pitchFamily="49" charset="0"/>
              </a:rPr>
              <a:t> </a:t>
            </a:r>
            <a:r>
              <a:rPr lang="en-US" sz="1500" dirty="0" err="1">
                <a:latin typeface="Consolas" panose="020B0609020204030204" pitchFamily="49" charset="0"/>
              </a:rPr>
              <a:t>str_trimmed</a:t>
            </a:r>
            <a:r>
              <a:rPr lang="en-US" sz="1500" dirty="0">
                <a:latin typeface="Consolas" panose="020B0609020204030204" pitchFamily="49" charset="0"/>
              </a:rPr>
              <a:t> = </a:t>
            </a:r>
            <a:r>
              <a:rPr lang="en-US" sz="1500" dirty="0" err="1">
                <a:latin typeface="Consolas" panose="020B0609020204030204" pitchFamily="49" charset="0"/>
              </a:rPr>
              <a:t>str_input.trim</a:t>
            </a:r>
            <a:r>
              <a:rPr lang="en-US" sz="1500" dirty="0">
                <a:latin typeface="Consolas" panose="020B0609020204030204" pitchFamily="49" charset="0"/>
              </a:rPr>
              <a:t>();</a:t>
            </a:r>
          </a:p>
          <a:p>
            <a:pPr algn="l"/>
            <a:r>
              <a:rPr lang="en-US" sz="1500" dirty="0">
                <a:latin typeface="Consolas" panose="020B0609020204030204" pitchFamily="49" charset="0"/>
              </a:rPr>
              <a:t>     </a:t>
            </a:r>
            <a:r>
              <a:rPr lang="en-US" sz="1500" dirty="0">
                <a:solidFill>
                  <a:srgbClr val="0070C0"/>
                </a:solidFill>
                <a:latin typeface="Consolas" panose="020B0609020204030204" pitchFamily="49" charset="0"/>
              </a:rPr>
              <a:t>match</a:t>
            </a:r>
            <a:r>
              <a:rPr lang="en-US" sz="1500" dirty="0">
                <a:latin typeface="Consolas" panose="020B0609020204030204" pitchFamily="49" charset="0"/>
              </a:rPr>
              <a:t> </a:t>
            </a:r>
            <a:r>
              <a:rPr lang="en-US" sz="1500" dirty="0" err="1">
                <a:latin typeface="Consolas" panose="020B0609020204030204" pitchFamily="49" charset="0"/>
              </a:rPr>
              <a:t>str_trimmed.parse</a:t>
            </a:r>
            <a:r>
              <a:rPr lang="en-US" sz="1500" dirty="0">
                <a:latin typeface="Consolas" panose="020B0609020204030204" pitchFamily="49" charset="0"/>
              </a:rPr>
              <a:t>::&lt;u32&gt;() {</a:t>
            </a:r>
          </a:p>
          <a:p>
            <a:pPr algn="l"/>
            <a:r>
              <a:rPr lang="en-US" sz="1500" dirty="0">
                <a:latin typeface="Consolas" panose="020B0609020204030204" pitchFamily="49" charset="0"/>
              </a:rPr>
              <a:t>         Ok(</a:t>
            </a:r>
            <a:r>
              <a:rPr lang="en-US" sz="1500" dirty="0" err="1">
                <a:latin typeface="Consolas" panose="020B0609020204030204" pitchFamily="49" charset="0"/>
              </a:rPr>
              <a:t>i</a:t>
            </a:r>
            <a:r>
              <a:rPr lang="en-US" sz="1500" dirty="0">
                <a:latin typeface="Consolas" panose="020B0609020204030204" pitchFamily="49" charset="0"/>
              </a:rPr>
              <a:t>) =&gt; </a:t>
            </a:r>
            <a:r>
              <a:rPr lang="en-US" sz="1500" dirty="0" err="1">
                <a:solidFill>
                  <a:srgbClr val="00B050"/>
                </a:solidFill>
                <a:latin typeface="Consolas" panose="020B0609020204030204" pitchFamily="49" charset="0"/>
              </a:rPr>
              <a:t>println</a:t>
            </a:r>
            <a:r>
              <a:rPr lang="en-US" sz="1500" dirty="0">
                <a:solidFill>
                  <a:srgbClr val="00B050"/>
                </a:solidFill>
                <a:latin typeface="Consolas" panose="020B0609020204030204" pitchFamily="49" charset="0"/>
              </a:rPr>
              <a:t>!</a:t>
            </a:r>
            <a:r>
              <a:rPr lang="en-US" sz="1500" dirty="0">
                <a:latin typeface="Consolas" panose="020B0609020204030204" pitchFamily="49" charset="0"/>
              </a:rPr>
              <a:t>(</a:t>
            </a:r>
            <a:r>
              <a:rPr lang="en-US" sz="1500" dirty="0">
                <a:solidFill>
                  <a:srgbClr val="7030A0"/>
                </a:solidFill>
                <a:latin typeface="Consolas" panose="020B0609020204030204" pitchFamily="49" charset="0"/>
              </a:rPr>
              <a:t>"Integer plus 1: {}"</a:t>
            </a:r>
            <a:r>
              <a:rPr lang="en-US" sz="1500" dirty="0">
                <a:latin typeface="Consolas" panose="020B0609020204030204" pitchFamily="49" charset="0"/>
              </a:rPr>
              <a:t>, i+1),</a:t>
            </a:r>
          </a:p>
          <a:p>
            <a:pPr algn="l"/>
            <a:r>
              <a:rPr lang="en-US" sz="1500" dirty="0">
                <a:latin typeface="Consolas" panose="020B0609020204030204" pitchFamily="49" charset="0"/>
              </a:rPr>
              <a:t>         Err(..) =&gt; </a:t>
            </a:r>
            <a:r>
              <a:rPr lang="en-US" sz="1500" dirty="0" err="1">
                <a:solidFill>
                  <a:srgbClr val="00B050"/>
                </a:solidFill>
                <a:latin typeface="Consolas" panose="020B0609020204030204" pitchFamily="49" charset="0"/>
              </a:rPr>
              <a:t>println</a:t>
            </a:r>
            <a:r>
              <a:rPr lang="en-US" sz="1500" dirty="0">
                <a:solidFill>
                  <a:srgbClr val="00B050"/>
                </a:solidFill>
                <a:latin typeface="Consolas" panose="020B0609020204030204" pitchFamily="49" charset="0"/>
              </a:rPr>
              <a:t>!</a:t>
            </a:r>
            <a:r>
              <a:rPr lang="en-US" sz="1500" dirty="0">
                <a:latin typeface="Consolas" panose="020B0609020204030204" pitchFamily="49" charset="0"/>
              </a:rPr>
              <a:t>(</a:t>
            </a:r>
            <a:r>
              <a:rPr lang="en-US" sz="1500" dirty="0">
                <a:solidFill>
                  <a:srgbClr val="7030A0"/>
                </a:solidFill>
                <a:latin typeface="Consolas" panose="020B0609020204030204" pitchFamily="49" charset="0"/>
              </a:rPr>
              <a:t>"Not an integer: {}"</a:t>
            </a:r>
            <a:r>
              <a:rPr lang="en-US" sz="1500" dirty="0">
                <a:latin typeface="Consolas" panose="020B0609020204030204" pitchFamily="49" charset="0"/>
              </a:rPr>
              <a:t>, </a:t>
            </a:r>
            <a:r>
              <a:rPr lang="en-US" sz="1500" dirty="0" err="1">
                <a:latin typeface="Consolas" panose="020B0609020204030204" pitchFamily="49" charset="0"/>
              </a:rPr>
              <a:t>str_trimmed</a:t>
            </a:r>
            <a:r>
              <a:rPr lang="en-US" sz="1500" dirty="0">
                <a:latin typeface="Consolas" panose="020B0609020204030204" pitchFamily="49" charset="0"/>
              </a:rPr>
              <a:t>),</a:t>
            </a:r>
          </a:p>
          <a:p>
            <a:pPr algn="l"/>
            <a:r>
              <a:rPr lang="en-US" sz="1500" dirty="0">
                <a:latin typeface="Consolas" panose="020B0609020204030204" pitchFamily="49" charset="0"/>
              </a:rPr>
              <a:t>     }</a:t>
            </a:r>
          </a:p>
          <a:p>
            <a:pPr algn="l"/>
            <a:r>
              <a:rPr lang="en-US" sz="1500" dirty="0">
                <a:latin typeface="Consolas" panose="020B0609020204030204" pitchFamily="49" charset="0"/>
              </a:rPr>
              <a:t>  } </a:t>
            </a:r>
            <a:endParaRPr lang="en-GB" sz="1500" dirty="0"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7AF135-EC4F-46CD-AF78-7E6F0917C1F0}"/>
              </a:ext>
            </a:extLst>
          </p:cNvPr>
          <p:cNvSpPr txBox="1"/>
          <p:nvPr/>
        </p:nvSpPr>
        <p:spPr>
          <a:xfrm>
            <a:off x="6442141" y="4787560"/>
            <a:ext cx="5423771" cy="1815882"/>
          </a:xfrm>
          <a:prstGeom prst="rect">
            <a:avLst/>
          </a:prstGeom>
          <a:solidFill>
            <a:srgbClr val="000000"/>
          </a:solidFill>
        </p:spPr>
        <p:txBody>
          <a:bodyPr wrap="square">
            <a:spAutoFit/>
          </a:bodyPr>
          <a:lstStyle/>
          <a:p>
            <a:r>
              <a:rPr lang="en-GB" sz="16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C:\Users\QA\rust&gt;getanint</a:t>
            </a:r>
          </a:p>
          <a:p>
            <a:r>
              <a:rPr lang="en-GB" sz="1600" dirty="0">
                <a:solidFill>
                  <a:schemeClr val="bg1"/>
                </a:solidFill>
                <a:latin typeface="Consolas" panose="020B0609020204030204" pitchFamily="49" charset="0"/>
              </a:rPr>
              <a:t>100</a:t>
            </a:r>
          </a:p>
          <a:p>
            <a:r>
              <a:rPr lang="en-GB" sz="1600" dirty="0">
                <a:solidFill>
                  <a:schemeClr val="bg1"/>
                </a:solidFill>
                <a:latin typeface="Consolas" panose="020B0609020204030204" pitchFamily="49" charset="0"/>
              </a:rPr>
              <a:t>Integer plus 1: 101</a:t>
            </a:r>
          </a:p>
          <a:p>
            <a:endParaRPr lang="en-GB" sz="16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GB" sz="16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C:\Users\QA\rust&gt;getanint</a:t>
            </a:r>
          </a:p>
          <a:p>
            <a:r>
              <a:rPr lang="en-GB" sz="1600" dirty="0">
                <a:solidFill>
                  <a:schemeClr val="bg1"/>
                </a:solidFill>
                <a:latin typeface="Consolas" panose="020B0609020204030204" pitchFamily="49" charset="0"/>
              </a:rPr>
              <a:t>cheese</a:t>
            </a:r>
          </a:p>
          <a:p>
            <a:r>
              <a:rPr lang="en-GB" sz="1600" dirty="0">
                <a:solidFill>
                  <a:schemeClr val="bg1"/>
                </a:solidFill>
                <a:latin typeface="Consolas" panose="020B0609020204030204" pitchFamily="49" charset="0"/>
              </a:rPr>
              <a:t>Not an integer: cheese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BF3445F-D0BC-4405-8897-10F51F309202}"/>
              </a:ext>
            </a:extLst>
          </p:cNvPr>
          <p:cNvSpPr txBox="1"/>
          <p:nvPr/>
        </p:nvSpPr>
        <p:spPr>
          <a:xfrm>
            <a:off x="5172162" y="5391147"/>
            <a:ext cx="1192213" cy="288584"/>
          </a:xfrm>
          <a:prstGeom prst="rect">
            <a:avLst/>
          </a:prstGeom>
          <a:solidFill>
            <a:srgbClr val="00B050"/>
          </a:solidFill>
        </p:spPr>
        <p:txBody>
          <a:bodyPr wrap="square" anchor="ctr">
            <a:no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STDOUT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3D27729-D9BD-4027-9DA3-6104AEBA3AAB}"/>
              </a:ext>
            </a:extLst>
          </p:cNvPr>
          <p:cNvSpPr txBox="1"/>
          <p:nvPr/>
        </p:nvSpPr>
        <p:spPr>
          <a:xfrm>
            <a:off x="5172163" y="5049515"/>
            <a:ext cx="1192213" cy="31115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anchor="ctr">
            <a:no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STDIN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E1490F8-1AB4-418E-B7F3-490F671A9585}"/>
              </a:ext>
            </a:extLst>
          </p:cNvPr>
          <p:cNvSpPr txBox="1"/>
          <p:nvPr/>
        </p:nvSpPr>
        <p:spPr>
          <a:xfrm>
            <a:off x="5172162" y="6313797"/>
            <a:ext cx="1192213" cy="288584"/>
          </a:xfrm>
          <a:prstGeom prst="rect">
            <a:avLst/>
          </a:prstGeom>
          <a:solidFill>
            <a:srgbClr val="00B050"/>
          </a:solidFill>
        </p:spPr>
        <p:txBody>
          <a:bodyPr wrap="square" anchor="ctr">
            <a:no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STDOUT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625C85F-E414-4C5D-B28C-571B8DD7E546}"/>
              </a:ext>
            </a:extLst>
          </p:cNvPr>
          <p:cNvSpPr txBox="1"/>
          <p:nvPr/>
        </p:nvSpPr>
        <p:spPr>
          <a:xfrm>
            <a:off x="5172163" y="5972165"/>
            <a:ext cx="1192213" cy="31115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anchor="ctr">
            <a:no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STDIN</a:t>
            </a:r>
          </a:p>
        </p:txBody>
      </p:sp>
      <p:pic>
        <p:nvPicPr>
          <p:cNvPr id="4" name="Picture 2" descr="Rust Programming language Logo Machine learning Haskell, crab, animals ...">
            <a:extLst>
              <a:ext uri="{FF2B5EF4-FFF2-40B4-BE49-F238E27FC236}">
                <a16:creationId xmlns:a16="http://schemas.microsoft.com/office/drawing/2014/main" id="{A5298132-93C7-325A-6CDC-8EA598DD11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9982" y="1561700"/>
            <a:ext cx="675930" cy="505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05745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59B81E1-0428-4C36-9A3D-2E5E350374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cap="none" dirty="0"/>
              <a:t>Reading Command Line Arguments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77AD30-AE47-4A3E-BEF4-DADBA27632E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651376" y="300039"/>
            <a:ext cx="7007224" cy="4201134"/>
          </a:xfrm>
        </p:spPr>
        <p:txBody>
          <a:bodyPr/>
          <a:lstStyle/>
          <a:p>
            <a:r>
              <a:rPr lang="en-GB" b="1" dirty="0"/>
              <a:t>Reading command line arguments is a fundamental aspect of Rust programming.</a:t>
            </a:r>
          </a:p>
          <a:p>
            <a:pPr>
              <a:spcBef>
                <a:spcPts val="1200"/>
              </a:spcBef>
              <a:spcAft>
                <a:spcPts val="0"/>
              </a:spcAft>
            </a:pPr>
            <a:r>
              <a:rPr lang="en-GB" b="1" dirty="0"/>
              <a:t>Let's revisit a basic C technique and then explore the Rust equivalent.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2DE42B-33EE-4A48-B535-8232EE4E945B}"/>
              </a:ext>
            </a:extLst>
          </p:cNvPr>
          <p:cNvSpPr txBox="1"/>
          <p:nvPr/>
        </p:nvSpPr>
        <p:spPr>
          <a:xfrm>
            <a:off x="4651376" y="1629369"/>
            <a:ext cx="6216560" cy="247261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vert="horz" wrap="square" lIns="0" tIns="0" rIns="0" bIns="0" rtlCol="0" anchor="t" anchorCtr="0">
            <a:noAutofit/>
          </a:bodyPr>
          <a:lstStyle/>
          <a:p>
            <a:pPr algn="l"/>
            <a:r>
              <a:rPr lang="en-GB" sz="1200" dirty="0">
                <a:latin typeface="Consolas" panose="020B0609020204030204" pitchFamily="49" charset="0"/>
              </a:rPr>
              <a:t>#include &lt;</a:t>
            </a:r>
            <a:r>
              <a:rPr lang="en-GB" sz="1200" dirty="0" err="1">
                <a:latin typeface="Consolas" panose="020B0609020204030204" pitchFamily="49" charset="0"/>
              </a:rPr>
              <a:t>stdio.h</a:t>
            </a:r>
            <a:r>
              <a:rPr lang="en-GB" sz="1200" dirty="0"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GB" sz="1200" dirty="0">
                <a:latin typeface="Consolas" panose="020B0609020204030204" pitchFamily="49" charset="0"/>
              </a:rPr>
              <a:t>#include &lt;</a:t>
            </a:r>
            <a:r>
              <a:rPr lang="en-GB" sz="1200" dirty="0" err="1">
                <a:latin typeface="Consolas" panose="020B0609020204030204" pitchFamily="49" charset="0"/>
              </a:rPr>
              <a:t>stdlib.h</a:t>
            </a:r>
            <a:r>
              <a:rPr lang="en-GB" sz="1200" dirty="0">
                <a:latin typeface="Consolas" panose="020B0609020204030204" pitchFamily="49" charset="0"/>
              </a:rPr>
              <a:t>&gt;</a:t>
            </a:r>
          </a:p>
          <a:p>
            <a:pPr algn="l"/>
            <a:endParaRPr lang="en-GB" sz="1200" dirty="0">
              <a:latin typeface="Consolas" panose="020B0609020204030204" pitchFamily="49" charset="0"/>
            </a:endParaRPr>
          </a:p>
          <a:p>
            <a:pPr algn="l"/>
            <a:r>
              <a:rPr lang="en-GB" sz="1200" dirty="0">
                <a:latin typeface="Consolas" panose="020B0609020204030204" pitchFamily="49" charset="0"/>
              </a:rPr>
              <a:t>int main(int </a:t>
            </a:r>
            <a:r>
              <a:rPr lang="en-GB" sz="1200" dirty="0" err="1">
                <a:latin typeface="Consolas" panose="020B0609020204030204" pitchFamily="49" charset="0"/>
              </a:rPr>
              <a:t>argc</a:t>
            </a:r>
            <a:r>
              <a:rPr lang="en-GB" sz="1200" dirty="0">
                <a:latin typeface="Consolas" panose="020B0609020204030204" pitchFamily="49" charset="0"/>
              </a:rPr>
              <a:t>, char * </a:t>
            </a:r>
            <a:r>
              <a:rPr lang="en-GB" sz="1200" dirty="0" err="1">
                <a:latin typeface="Consolas" panose="020B0609020204030204" pitchFamily="49" charset="0"/>
              </a:rPr>
              <a:t>argv</a:t>
            </a:r>
            <a:r>
              <a:rPr lang="en-GB" sz="1200" dirty="0">
                <a:latin typeface="Consolas" panose="020B0609020204030204" pitchFamily="49" charset="0"/>
              </a:rPr>
              <a:t>[]) {</a:t>
            </a:r>
          </a:p>
          <a:p>
            <a:pPr algn="l"/>
            <a:r>
              <a:rPr lang="en-GB" sz="1200" dirty="0">
                <a:latin typeface="Consolas" panose="020B0609020204030204" pitchFamily="49" charset="0"/>
              </a:rPr>
              <a:t>  if (</a:t>
            </a:r>
            <a:r>
              <a:rPr lang="en-GB" sz="1200" dirty="0" err="1">
                <a:latin typeface="Consolas" panose="020B0609020204030204" pitchFamily="49" charset="0"/>
              </a:rPr>
              <a:t>argc</a:t>
            </a:r>
            <a:r>
              <a:rPr lang="en-GB" sz="1200" dirty="0">
                <a:latin typeface="Consolas" panose="020B0609020204030204" pitchFamily="49" charset="0"/>
              </a:rPr>
              <a:t> &lt; 2) {</a:t>
            </a:r>
          </a:p>
          <a:p>
            <a:pPr algn="l"/>
            <a:r>
              <a:rPr lang="en-GB" sz="1200" dirty="0">
                <a:latin typeface="Consolas" panose="020B0609020204030204" pitchFamily="49" charset="0"/>
              </a:rPr>
              <a:t>     puts("Aborting! No folder name supplied.");</a:t>
            </a:r>
          </a:p>
          <a:p>
            <a:pPr algn="l"/>
            <a:r>
              <a:rPr lang="en-GB" sz="1200" dirty="0">
                <a:latin typeface="Consolas" panose="020B0609020204030204" pitchFamily="49" charset="0"/>
              </a:rPr>
              <a:t>     </a:t>
            </a:r>
            <a:r>
              <a:rPr lang="en-GB" sz="1200" dirty="0" err="1">
                <a:latin typeface="Consolas" panose="020B0609020204030204" pitchFamily="49" charset="0"/>
              </a:rPr>
              <a:t>printf</a:t>
            </a:r>
            <a:r>
              <a:rPr lang="en-GB" sz="1200" dirty="0">
                <a:latin typeface="Consolas" panose="020B0609020204030204" pitchFamily="49" charset="0"/>
              </a:rPr>
              <a:t>("Usage: %s &lt;folder&gt;", </a:t>
            </a:r>
            <a:r>
              <a:rPr lang="en-GB" sz="1200" dirty="0" err="1">
                <a:latin typeface="Consolas" panose="020B0609020204030204" pitchFamily="49" charset="0"/>
              </a:rPr>
              <a:t>argv</a:t>
            </a:r>
            <a:r>
              <a:rPr lang="en-GB" sz="1200" dirty="0">
                <a:latin typeface="Consolas" panose="020B0609020204030204" pitchFamily="49" charset="0"/>
              </a:rPr>
              <a:t>[0]);</a:t>
            </a:r>
          </a:p>
          <a:p>
            <a:pPr algn="l"/>
            <a:r>
              <a:rPr lang="en-GB" sz="1200" dirty="0">
                <a:latin typeface="Consolas" panose="020B0609020204030204" pitchFamily="49" charset="0"/>
              </a:rPr>
              <a:t>     exit(0);</a:t>
            </a:r>
          </a:p>
          <a:p>
            <a:pPr algn="l"/>
            <a:r>
              <a:rPr lang="en-GB" sz="1200" dirty="0">
                <a:latin typeface="Consolas" panose="020B0609020204030204" pitchFamily="49" charset="0"/>
              </a:rPr>
              <a:t>  }  </a:t>
            </a:r>
          </a:p>
          <a:p>
            <a:pPr algn="l"/>
            <a:r>
              <a:rPr lang="en-GB" sz="1200" dirty="0">
                <a:latin typeface="Consolas" panose="020B0609020204030204" pitchFamily="49" charset="0"/>
              </a:rPr>
              <a:t>  </a:t>
            </a:r>
            <a:r>
              <a:rPr lang="en-GB" sz="1200" dirty="0" err="1">
                <a:latin typeface="Consolas" panose="020B0609020204030204" pitchFamily="49" charset="0"/>
              </a:rPr>
              <a:t>printf</a:t>
            </a:r>
            <a:r>
              <a:rPr lang="en-GB" sz="1200" dirty="0">
                <a:latin typeface="Consolas" panose="020B0609020204030204" pitchFamily="49" charset="0"/>
              </a:rPr>
              <a:t>("Processing folder: '%s' ...", </a:t>
            </a:r>
            <a:r>
              <a:rPr lang="en-GB" sz="1200" dirty="0" err="1">
                <a:latin typeface="Consolas" panose="020B0609020204030204" pitchFamily="49" charset="0"/>
              </a:rPr>
              <a:t>argv</a:t>
            </a:r>
            <a:r>
              <a:rPr lang="en-GB" sz="1200" dirty="0">
                <a:latin typeface="Consolas" panose="020B0609020204030204" pitchFamily="49" charset="0"/>
              </a:rPr>
              <a:t>[1]);</a:t>
            </a:r>
          </a:p>
          <a:p>
            <a:pPr algn="l"/>
            <a:r>
              <a:rPr lang="en-GB" sz="1200" dirty="0">
                <a:latin typeface="Consolas" panose="020B0609020204030204" pitchFamily="49" charset="0"/>
              </a:rPr>
              <a:t>  //do something...</a:t>
            </a:r>
          </a:p>
          <a:p>
            <a:pPr algn="l"/>
            <a:r>
              <a:rPr lang="en-GB" sz="1200" dirty="0">
                <a:latin typeface="Consolas" panose="020B0609020204030204" pitchFamily="49" charset="0"/>
              </a:rPr>
              <a:t>  return 0;</a:t>
            </a:r>
          </a:p>
          <a:p>
            <a:pPr algn="l"/>
            <a:r>
              <a:rPr lang="en-GB" sz="1200" dirty="0"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DEDDD10-63B8-4D19-8BA3-999E2D0752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63307" y="1629369"/>
            <a:ext cx="365791" cy="37953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F0F5BA7-6EC8-4EA6-9DA1-5E8678438089}"/>
              </a:ext>
            </a:extLst>
          </p:cNvPr>
          <p:cNvSpPr txBox="1"/>
          <p:nvPr/>
        </p:nvSpPr>
        <p:spPr>
          <a:xfrm>
            <a:off x="4651376" y="4275430"/>
            <a:ext cx="6216560" cy="2472612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 vert="horz" wrap="square" lIns="0" tIns="0" rIns="0" bIns="0" rtlCol="0" anchor="t" anchorCtr="0">
            <a:noAutofit/>
          </a:bodyPr>
          <a:lstStyle/>
          <a:p>
            <a:pPr algn="l"/>
            <a:r>
              <a:rPr lang="en-GB" sz="1400" dirty="0" err="1">
                <a:solidFill>
                  <a:srgbClr val="0070C0"/>
                </a:solidFill>
                <a:latin typeface="Consolas" panose="020B0609020204030204" pitchFamily="49" charset="0"/>
              </a:rPr>
              <a:t>fn</a:t>
            </a:r>
            <a:r>
              <a:rPr lang="en-GB" sz="1400" dirty="0">
                <a:latin typeface="Consolas" panose="020B0609020204030204" pitchFamily="49" charset="0"/>
              </a:rPr>
              <a:t> main() {</a:t>
            </a:r>
          </a:p>
          <a:p>
            <a:pPr algn="l"/>
            <a:r>
              <a:rPr lang="en-GB" sz="1400" dirty="0">
                <a:latin typeface="Consolas" panose="020B0609020204030204" pitchFamily="49" charset="0"/>
              </a:rPr>
              <a:t>    </a:t>
            </a:r>
            <a:r>
              <a:rPr lang="en-GB" sz="1400" dirty="0">
                <a:solidFill>
                  <a:srgbClr val="0070C0"/>
                </a:solidFill>
                <a:latin typeface="Consolas" panose="020B0609020204030204" pitchFamily="49" charset="0"/>
              </a:rPr>
              <a:t>let</a:t>
            </a:r>
            <a:r>
              <a:rPr lang="en-GB" sz="1400" dirty="0">
                <a:latin typeface="Consolas" panose="020B0609020204030204" pitchFamily="49" charset="0"/>
              </a:rPr>
              <a:t> </a:t>
            </a:r>
            <a:r>
              <a:rPr lang="en-GB" sz="1400" dirty="0" err="1">
                <a:latin typeface="Consolas" panose="020B0609020204030204" pitchFamily="49" charset="0"/>
              </a:rPr>
              <a:t>argv</a:t>
            </a:r>
            <a:r>
              <a:rPr lang="en-GB" sz="1400" dirty="0">
                <a:latin typeface="Consolas" panose="020B0609020204030204" pitchFamily="49" charset="0"/>
              </a:rPr>
              <a:t>: </a:t>
            </a:r>
            <a:r>
              <a:rPr lang="en-GB" sz="1400" dirty="0" err="1">
                <a:latin typeface="Consolas" panose="020B0609020204030204" pitchFamily="49" charset="0"/>
              </a:rPr>
              <a:t>Vec</a:t>
            </a:r>
            <a:r>
              <a:rPr lang="en-GB" sz="1400" dirty="0">
                <a:latin typeface="Consolas" panose="020B0609020204030204" pitchFamily="49" charset="0"/>
              </a:rPr>
              <a:t>&lt;String&gt; =  std::env::</a:t>
            </a:r>
            <a:r>
              <a:rPr lang="en-GB" sz="1400" dirty="0" err="1">
                <a:latin typeface="Consolas" panose="020B0609020204030204" pitchFamily="49" charset="0"/>
              </a:rPr>
              <a:t>args</a:t>
            </a:r>
            <a:r>
              <a:rPr lang="en-GB" sz="1400" dirty="0">
                <a:latin typeface="Consolas" panose="020B0609020204030204" pitchFamily="49" charset="0"/>
              </a:rPr>
              <a:t>().collect();</a:t>
            </a:r>
          </a:p>
          <a:p>
            <a:pPr algn="l"/>
            <a:r>
              <a:rPr lang="en-GB" sz="1400" dirty="0">
                <a:latin typeface="Consolas" panose="020B0609020204030204" pitchFamily="49" charset="0"/>
              </a:rPr>
              <a:t>    </a:t>
            </a:r>
            <a:r>
              <a:rPr lang="en-GB" sz="1400" dirty="0">
                <a:solidFill>
                  <a:srgbClr val="0070C0"/>
                </a:solidFill>
                <a:latin typeface="Consolas" panose="020B0609020204030204" pitchFamily="49" charset="0"/>
              </a:rPr>
              <a:t>let</a:t>
            </a:r>
            <a:r>
              <a:rPr lang="en-GB" sz="1400" dirty="0">
                <a:latin typeface="Consolas" panose="020B0609020204030204" pitchFamily="49" charset="0"/>
              </a:rPr>
              <a:t> </a:t>
            </a:r>
            <a:r>
              <a:rPr lang="en-GB" sz="1400" dirty="0" err="1">
                <a:latin typeface="Consolas" panose="020B0609020204030204" pitchFamily="49" charset="0"/>
              </a:rPr>
              <a:t>argc</a:t>
            </a:r>
            <a:r>
              <a:rPr lang="en-GB" sz="1400" dirty="0">
                <a:latin typeface="Consolas" panose="020B0609020204030204" pitchFamily="49" charset="0"/>
              </a:rPr>
              <a:t> = </a:t>
            </a:r>
            <a:r>
              <a:rPr lang="en-GB" sz="1400" dirty="0" err="1">
                <a:latin typeface="Consolas" panose="020B0609020204030204" pitchFamily="49" charset="0"/>
              </a:rPr>
              <a:t>argv.len</a:t>
            </a:r>
            <a:r>
              <a:rPr lang="en-GB" sz="1400" dirty="0">
                <a:latin typeface="Consolas" panose="020B0609020204030204" pitchFamily="49" charset="0"/>
              </a:rPr>
              <a:t>();</a:t>
            </a:r>
          </a:p>
          <a:p>
            <a:pPr algn="l"/>
            <a:r>
              <a:rPr lang="en-GB" sz="1400" dirty="0">
                <a:latin typeface="Consolas" panose="020B0609020204030204" pitchFamily="49" charset="0"/>
              </a:rPr>
              <a:t>    </a:t>
            </a:r>
            <a:r>
              <a:rPr lang="en-GB" sz="1400" dirty="0">
                <a:solidFill>
                  <a:srgbClr val="0070C0"/>
                </a:solidFill>
                <a:latin typeface="Consolas" panose="020B0609020204030204" pitchFamily="49" charset="0"/>
              </a:rPr>
              <a:t>if</a:t>
            </a:r>
            <a:r>
              <a:rPr lang="en-GB" sz="1400" dirty="0">
                <a:latin typeface="Consolas" panose="020B0609020204030204" pitchFamily="49" charset="0"/>
              </a:rPr>
              <a:t> </a:t>
            </a:r>
            <a:r>
              <a:rPr lang="en-GB" sz="1400" dirty="0" err="1">
                <a:latin typeface="Consolas" panose="020B0609020204030204" pitchFamily="49" charset="0"/>
              </a:rPr>
              <a:t>argc</a:t>
            </a:r>
            <a:r>
              <a:rPr lang="en-GB" sz="1400" dirty="0">
                <a:latin typeface="Consolas" panose="020B0609020204030204" pitchFamily="49" charset="0"/>
              </a:rPr>
              <a:t> &lt; 2 {</a:t>
            </a:r>
          </a:p>
          <a:p>
            <a:pPr algn="l"/>
            <a:r>
              <a:rPr lang="en-GB" sz="1400" dirty="0">
                <a:latin typeface="Consolas" panose="020B0609020204030204" pitchFamily="49" charset="0"/>
              </a:rPr>
              <a:t>        </a:t>
            </a:r>
            <a:r>
              <a:rPr lang="en-GB" sz="1400" dirty="0" err="1">
                <a:solidFill>
                  <a:srgbClr val="00B050"/>
                </a:solidFill>
                <a:latin typeface="Consolas" panose="020B0609020204030204" pitchFamily="49" charset="0"/>
              </a:rPr>
              <a:t>println</a:t>
            </a:r>
            <a:r>
              <a:rPr lang="en-GB" sz="1400" dirty="0">
                <a:solidFill>
                  <a:srgbClr val="00B050"/>
                </a:solidFill>
                <a:latin typeface="Consolas" panose="020B0609020204030204" pitchFamily="49" charset="0"/>
              </a:rPr>
              <a:t>!</a:t>
            </a:r>
            <a:r>
              <a:rPr lang="en-GB" sz="1400" dirty="0">
                <a:latin typeface="Consolas" panose="020B0609020204030204" pitchFamily="49" charset="0"/>
              </a:rPr>
              <a:t>(</a:t>
            </a:r>
            <a:r>
              <a:rPr lang="en-GB" sz="1400" dirty="0">
                <a:solidFill>
                  <a:srgbClr val="7030A0"/>
                </a:solidFill>
                <a:latin typeface="Consolas" panose="020B0609020204030204" pitchFamily="49" charset="0"/>
              </a:rPr>
              <a:t>"Aborting! No folder name supplied."</a:t>
            </a:r>
            <a:r>
              <a:rPr lang="en-GB" sz="1400" dirty="0"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GB" sz="1400" dirty="0">
                <a:latin typeface="Consolas" panose="020B0609020204030204" pitchFamily="49" charset="0"/>
              </a:rPr>
              <a:t>        </a:t>
            </a:r>
            <a:r>
              <a:rPr lang="en-GB" sz="1400" dirty="0" err="1">
                <a:solidFill>
                  <a:srgbClr val="00B050"/>
                </a:solidFill>
                <a:latin typeface="Consolas" panose="020B0609020204030204" pitchFamily="49" charset="0"/>
              </a:rPr>
              <a:t>println</a:t>
            </a:r>
            <a:r>
              <a:rPr lang="en-GB" sz="1400" dirty="0">
                <a:solidFill>
                  <a:srgbClr val="00B050"/>
                </a:solidFill>
                <a:latin typeface="Consolas" panose="020B0609020204030204" pitchFamily="49" charset="0"/>
              </a:rPr>
              <a:t>!</a:t>
            </a:r>
            <a:r>
              <a:rPr lang="en-GB" sz="1400" dirty="0">
                <a:latin typeface="Consolas" panose="020B0609020204030204" pitchFamily="49" charset="0"/>
              </a:rPr>
              <a:t>(</a:t>
            </a:r>
            <a:r>
              <a:rPr lang="en-GB" sz="1400" dirty="0">
                <a:solidFill>
                  <a:srgbClr val="7030A0"/>
                </a:solidFill>
                <a:latin typeface="Consolas" panose="020B0609020204030204" pitchFamily="49" charset="0"/>
              </a:rPr>
              <a:t>"Usage: {} &lt;folder&gt;"</a:t>
            </a:r>
            <a:r>
              <a:rPr lang="en-GB" sz="1400" dirty="0">
                <a:latin typeface="Consolas" panose="020B0609020204030204" pitchFamily="49" charset="0"/>
              </a:rPr>
              <a:t>, &amp;</a:t>
            </a:r>
            <a:r>
              <a:rPr lang="en-GB" sz="1400" dirty="0" err="1">
                <a:latin typeface="Consolas" panose="020B0609020204030204" pitchFamily="49" charset="0"/>
              </a:rPr>
              <a:t>argv</a:t>
            </a:r>
            <a:r>
              <a:rPr lang="en-GB" sz="1400" dirty="0">
                <a:latin typeface="Consolas" panose="020B0609020204030204" pitchFamily="49" charset="0"/>
              </a:rPr>
              <a:t>[0]);</a:t>
            </a:r>
          </a:p>
          <a:p>
            <a:pPr algn="l"/>
            <a:r>
              <a:rPr lang="en-GB" sz="1400" dirty="0">
                <a:latin typeface="Consolas" panose="020B0609020204030204" pitchFamily="49" charset="0"/>
              </a:rPr>
              <a:t>        std::process::exit(0x0);</a:t>
            </a:r>
          </a:p>
          <a:p>
            <a:pPr algn="l"/>
            <a:r>
              <a:rPr lang="en-GB" sz="1400" dirty="0">
                <a:latin typeface="Consolas" panose="020B0609020204030204" pitchFamily="49" charset="0"/>
              </a:rPr>
              <a:t>    }</a:t>
            </a:r>
          </a:p>
          <a:p>
            <a:pPr algn="l"/>
            <a:r>
              <a:rPr lang="en-GB" sz="1400" dirty="0">
                <a:latin typeface="Consolas" panose="020B0609020204030204" pitchFamily="49" charset="0"/>
              </a:rPr>
              <a:t>    </a:t>
            </a:r>
            <a:r>
              <a:rPr lang="en-GB" sz="1400" dirty="0" err="1">
                <a:solidFill>
                  <a:srgbClr val="00B050"/>
                </a:solidFill>
                <a:latin typeface="Consolas" panose="020B0609020204030204" pitchFamily="49" charset="0"/>
              </a:rPr>
              <a:t>println</a:t>
            </a:r>
            <a:r>
              <a:rPr lang="en-GB" sz="1400" dirty="0">
                <a:solidFill>
                  <a:srgbClr val="00B050"/>
                </a:solidFill>
                <a:latin typeface="Consolas" panose="020B0609020204030204" pitchFamily="49" charset="0"/>
              </a:rPr>
              <a:t>!</a:t>
            </a:r>
            <a:r>
              <a:rPr lang="en-GB" sz="1400" dirty="0">
                <a:latin typeface="Consolas" panose="020B0609020204030204" pitchFamily="49" charset="0"/>
              </a:rPr>
              <a:t>(</a:t>
            </a:r>
            <a:r>
              <a:rPr lang="en-GB" sz="1400" dirty="0">
                <a:solidFill>
                  <a:srgbClr val="7030A0"/>
                </a:solidFill>
                <a:latin typeface="Consolas" panose="020B0609020204030204" pitchFamily="49" charset="0"/>
              </a:rPr>
              <a:t>"Processing folder: '{}' ..."</a:t>
            </a:r>
            <a:r>
              <a:rPr lang="en-GB" sz="1400" dirty="0">
                <a:latin typeface="Consolas" panose="020B0609020204030204" pitchFamily="49" charset="0"/>
              </a:rPr>
              <a:t>, &amp;</a:t>
            </a:r>
            <a:r>
              <a:rPr lang="en-GB" sz="1400" dirty="0" err="1">
                <a:latin typeface="Consolas" panose="020B0609020204030204" pitchFamily="49" charset="0"/>
              </a:rPr>
              <a:t>argv</a:t>
            </a:r>
            <a:r>
              <a:rPr lang="en-GB" sz="1400" dirty="0">
                <a:latin typeface="Consolas" panose="020B0609020204030204" pitchFamily="49" charset="0"/>
              </a:rPr>
              <a:t>[1]);</a:t>
            </a:r>
          </a:p>
          <a:p>
            <a:pPr algn="l"/>
            <a:r>
              <a:rPr lang="en-GB" sz="1400" dirty="0">
                <a:latin typeface="Consolas" panose="020B0609020204030204" pitchFamily="49" charset="0"/>
              </a:rPr>
              <a:t>    //do something</a:t>
            </a:r>
          </a:p>
          <a:p>
            <a:pPr algn="l"/>
            <a:r>
              <a:rPr lang="en-GB" sz="1400" dirty="0"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4" name="Picture 2" descr="Rust Programming language Logo Machine learning Haskell, crab, animals ...">
            <a:extLst>
              <a:ext uri="{FF2B5EF4-FFF2-40B4-BE49-F238E27FC236}">
                <a16:creationId xmlns:a16="http://schemas.microsoft.com/office/drawing/2014/main" id="{64C5ED45-50F5-A166-75C7-985D72C571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5303" y="4248450"/>
            <a:ext cx="675930" cy="505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32553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DD0E05A-B18A-A645-944D-17FF0EFFC0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sz="3600" cap="none" dirty="0"/>
              <a:t>Input and Output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9D3CE4F-DE19-6949-B03D-93E4E80BFF8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037138" y="796414"/>
            <a:ext cx="2901950" cy="4647734"/>
          </a:xfrm>
        </p:spPr>
        <p:txBody>
          <a:bodyPr/>
          <a:lstStyle/>
          <a:p>
            <a:r>
              <a:rPr lang="en-US" dirty="0"/>
              <a:t>Learning Journey:</a:t>
            </a:r>
          </a:p>
          <a:p>
            <a:pPr lvl="1"/>
            <a:r>
              <a:rPr lang="en-GB" sz="1100" dirty="0"/>
              <a:t>Rust Standard Library</a:t>
            </a:r>
          </a:p>
          <a:p>
            <a:pPr lvl="1"/>
            <a:r>
              <a:rPr lang="en-GB" sz="1100" dirty="0" err="1"/>
              <a:t>stdout</a:t>
            </a:r>
            <a:r>
              <a:rPr lang="en-GB" sz="1100" dirty="0"/>
              <a:t>; print! And </a:t>
            </a:r>
            <a:r>
              <a:rPr lang="en-GB" sz="1100" dirty="0" err="1"/>
              <a:t>println</a:t>
            </a:r>
            <a:r>
              <a:rPr lang="en-GB" sz="1100" dirty="0"/>
              <a:t>! Macros</a:t>
            </a:r>
          </a:p>
          <a:p>
            <a:pPr lvl="1"/>
            <a:r>
              <a:rPr lang="en-GB" sz="1100" dirty="0"/>
              <a:t>Display vs. Debug traits</a:t>
            </a:r>
          </a:p>
          <a:p>
            <a:pPr lvl="1"/>
            <a:r>
              <a:rPr lang="en-GB" sz="1100" dirty="0"/>
              <a:t>Format Strings</a:t>
            </a:r>
          </a:p>
          <a:p>
            <a:pPr lvl="1"/>
            <a:r>
              <a:rPr lang="en-GB" sz="1100" dirty="0"/>
              <a:t>Format String with Numbers</a:t>
            </a:r>
          </a:p>
          <a:p>
            <a:pPr lvl="1"/>
            <a:r>
              <a:rPr lang="en-GB" sz="1100" dirty="0"/>
              <a:t>Positional and Named Arguments</a:t>
            </a:r>
          </a:p>
          <a:p>
            <a:pPr lvl="1"/>
            <a:r>
              <a:rPr lang="en-GB" sz="1100" dirty="0"/>
              <a:t>format! macro</a:t>
            </a:r>
          </a:p>
          <a:p>
            <a:pPr lvl="1"/>
            <a:r>
              <a:rPr lang="en-GB" sz="1100" dirty="0"/>
              <a:t>stderr; </a:t>
            </a:r>
            <a:r>
              <a:rPr lang="en-GB" sz="1100" dirty="0" err="1"/>
              <a:t>eprint</a:t>
            </a:r>
            <a:r>
              <a:rPr lang="en-GB" sz="1100" dirty="0"/>
              <a:t>! And </a:t>
            </a:r>
            <a:r>
              <a:rPr lang="en-GB" sz="1100" dirty="0" err="1"/>
              <a:t>eprintln</a:t>
            </a:r>
            <a:r>
              <a:rPr lang="en-GB" sz="1100" dirty="0"/>
              <a:t>! macros</a:t>
            </a:r>
          </a:p>
          <a:p>
            <a:pPr lvl="1"/>
            <a:r>
              <a:rPr lang="en-GB" sz="1100" dirty="0" err="1"/>
              <a:t>dbg</a:t>
            </a:r>
            <a:r>
              <a:rPr lang="en-GB" sz="1100" dirty="0"/>
              <a:t>! Macro</a:t>
            </a:r>
          </a:p>
          <a:p>
            <a:pPr lvl="1"/>
            <a:r>
              <a:rPr lang="en-GB" sz="1100" dirty="0"/>
              <a:t>Read and Write traits</a:t>
            </a:r>
          </a:p>
          <a:p>
            <a:pPr lvl="1"/>
            <a:r>
              <a:rPr lang="en-GB" sz="1100" dirty="0"/>
              <a:t>Reading Command Line Arguments</a:t>
            </a:r>
          </a:p>
          <a:p>
            <a:pPr lvl="1"/>
            <a:r>
              <a:rPr lang="en-GB" sz="1100" dirty="0"/>
              <a:t>Format Strings – additional notes</a:t>
            </a:r>
          </a:p>
          <a:p>
            <a:pPr lvl="1"/>
            <a:endParaRPr lang="en-GB" sz="1100" dirty="0"/>
          </a:p>
          <a:p>
            <a:pPr marL="0" lvl="1" indent="0">
              <a:buNone/>
            </a:pPr>
            <a:r>
              <a:rPr lang="en-GB" sz="1600" dirty="0"/>
              <a:t>Rust Lab #7</a:t>
            </a:r>
          </a:p>
          <a:p>
            <a:pPr marL="0" lvl="1" indent="0">
              <a:lnSpc>
                <a:spcPct val="100000"/>
              </a:lnSpc>
              <a:buSzPct val="115000"/>
              <a:buNone/>
            </a:pPr>
            <a:endParaRPr lang="en-GB" sz="1600" dirty="0"/>
          </a:p>
          <a:p>
            <a:pPr marL="0" lvl="1" indent="0">
              <a:lnSpc>
                <a:spcPct val="100000"/>
              </a:lnSpc>
              <a:buSzPct val="115000"/>
              <a:buNone/>
            </a:pPr>
            <a:r>
              <a:rPr lang="en-GB" sz="1600" dirty="0"/>
              <a:t>Summary</a:t>
            </a:r>
            <a:endParaRPr lang="en-GB" sz="1100" dirty="0"/>
          </a:p>
          <a:p>
            <a:pPr marL="0" lvl="1" indent="0">
              <a:lnSpc>
                <a:spcPct val="100000"/>
              </a:lnSpc>
              <a:buSzPct val="115000"/>
              <a:buNone/>
            </a:pPr>
            <a:r>
              <a:rPr lang="en-GB" sz="1600" dirty="0"/>
              <a:t>Appendices:</a:t>
            </a:r>
          </a:p>
          <a:p>
            <a:pPr lvl="1"/>
            <a:r>
              <a:rPr lang="en-GB" sz="1100" dirty="0"/>
              <a:t>Rust keywords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7486AB7-096E-D04F-B45E-AE79D474F5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458200" y="796414"/>
            <a:ext cx="3168497" cy="4647734"/>
          </a:xfrm>
        </p:spPr>
        <p:txBody>
          <a:bodyPr/>
          <a:lstStyle/>
          <a:p>
            <a:r>
              <a:rPr lang="en-US" dirty="0"/>
              <a:t>Learning Outcomes:</a:t>
            </a:r>
          </a:p>
          <a:p>
            <a:pPr lvl="1"/>
            <a:r>
              <a:rPr lang="en-US" sz="1100" dirty="0"/>
              <a:t>Identify macros used to format, print and debug output</a:t>
            </a:r>
          </a:p>
          <a:p>
            <a:pPr lvl="1"/>
            <a:r>
              <a:rPr lang="en-US" sz="1100" dirty="0"/>
              <a:t>Apply different format specifiers used in rust</a:t>
            </a:r>
          </a:p>
          <a:p>
            <a:pPr lvl="1"/>
            <a:r>
              <a:rPr lang="en-US" sz="1100" dirty="0"/>
              <a:t>Use traits to read and write data</a:t>
            </a:r>
          </a:p>
          <a:p>
            <a:pPr lvl="1"/>
            <a:endParaRPr lang="en-US" sz="110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9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1930259-2450-4147-81DB-1B7F5303A69F}"/>
              </a:ext>
            </a:extLst>
          </p:cNvPr>
          <p:cNvSpPr/>
          <p:nvPr/>
        </p:nvSpPr>
        <p:spPr>
          <a:xfrm>
            <a:off x="4470179" y="6381866"/>
            <a:ext cx="729976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sz="1000" dirty="0">
                <a:latin typeface="Helvetica Neue" panose="02000503000000020004" pitchFamily="2" charset="0"/>
              </a:rPr>
              <a:t>Prerequisites: </a:t>
            </a:r>
            <a:r>
              <a:rPr lang="en-US" sz="1000" dirty="0">
                <a:latin typeface="Helvetica Neue" panose="02000503000000020004" pitchFamily="2" charset="0"/>
              </a:rPr>
              <a:t>Basic familiarity with Microsoft Windows and the command prompt.</a:t>
            </a:r>
            <a:endParaRPr lang="en-GB" sz="1000" dirty="0">
              <a:effectLst/>
              <a:latin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35202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D6942A9-6D9E-4DF3-4E31-B2B13E0F3E5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cap="none" dirty="0"/>
              <a:t>Format strings – additional notes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7DCA67-0F50-E83F-C1C3-8764AB55713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704267" y="320895"/>
            <a:ext cx="6962358" cy="5664427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GB" dirty="0"/>
              <a:t>Some additional things to think about: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By default, placeholders match the "next" argument in a list, i.e. they are 1:1 in positional order</a:t>
            </a:r>
          </a:p>
          <a:p>
            <a:pPr indent="265113"/>
            <a:r>
              <a:rPr lang="en-GB" dirty="0"/>
              <a:t> But…this can be overridden:</a:t>
            </a:r>
          </a:p>
          <a:p>
            <a:pPr indent="265113"/>
            <a:endParaRPr lang="en-GB" dirty="0"/>
          </a:p>
          <a:p>
            <a:pPr indent="265113"/>
            <a:endParaRPr lang="en-GB" dirty="0"/>
          </a:p>
          <a:p>
            <a:pPr indent="265113"/>
            <a:endParaRPr lang="en-GB" dirty="0"/>
          </a:p>
          <a:p>
            <a:pPr indent="265113"/>
            <a:endParaRPr lang="en-GB" dirty="0"/>
          </a:p>
          <a:p>
            <a:pPr indent="265113"/>
            <a:endParaRPr lang="en-GB" dirty="0"/>
          </a:p>
          <a:p>
            <a:pPr indent="265113"/>
            <a:endParaRPr lang="en-GB" dirty="0"/>
          </a:p>
          <a:p>
            <a:pPr indent="265113"/>
            <a:endParaRPr lang="en-GB" dirty="0"/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b="1" dirty="0"/>
              <a:t>We can embed variables in format strings</a:t>
            </a:r>
          </a:p>
          <a:p>
            <a:pPr indent="265113"/>
            <a:r>
              <a:rPr lang="en-GB" dirty="0"/>
              <a:t>Just append them with a $ (dollar) sign</a:t>
            </a:r>
          </a:p>
          <a:p>
            <a:endParaRPr lang="en-GB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3475A9A-497D-FAE2-6063-A1314091719D}"/>
              </a:ext>
            </a:extLst>
          </p:cNvPr>
          <p:cNvGrpSpPr/>
          <p:nvPr/>
        </p:nvGrpSpPr>
        <p:grpSpPr>
          <a:xfrm>
            <a:off x="5021148" y="1581901"/>
            <a:ext cx="6561199" cy="2365279"/>
            <a:chOff x="5105425" y="1690757"/>
            <a:chExt cx="6561199" cy="236527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649CFD1-0028-7940-0CE0-851A5DDD71E3}"/>
                </a:ext>
              </a:extLst>
            </p:cNvPr>
            <p:cNvSpPr txBox="1"/>
            <p:nvPr/>
          </p:nvSpPr>
          <p:spPr>
            <a:xfrm>
              <a:off x="5105425" y="1690757"/>
              <a:ext cx="6095976" cy="1945970"/>
            </a:xfrm>
            <a:prstGeom prst="rect">
              <a:avLst/>
            </a:prstGeom>
            <a:solidFill>
              <a:schemeClr val="tx1">
                <a:lumMod val="10000"/>
                <a:lumOff val="90000"/>
              </a:schemeClr>
            </a:solidFill>
          </p:spPr>
          <p:txBody>
            <a:bodyPr vert="horz" wrap="square" lIns="0" tIns="0" rIns="0" bIns="0" rtlCol="0" anchor="t" anchorCtr="0">
              <a:normAutofit/>
            </a:bodyPr>
            <a:lstStyle/>
            <a:p>
              <a:pPr algn="l"/>
              <a:r>
                <a:rPr lang="en-GB" sz="1400" dirty="0">
                  <a:latin typeface="Consolas" panose="020B0609020204030204" pitchFamily="49" charset="0"/>
                </a:rPr>
                <a:t>let</a:t>
              </a:r>
              <a:r>
                <a:rPr lang="en-GB" sz="14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num1: </a:t>
              </a:r>
              <a:r>
                <a:rPr lang="en-GB" sz="1400" dirty="0">
                  <a:latin typeface="Consolas" panose="020B0609020204030204" pitchFamily="49" charset="0"/>
                </a:rPr>
                <a:t>u8</a:t>
              </a:r>
              <a:r>
                <a:rPr lang="en-GB" sz="14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= </a:t>
              </a:r>
              <a:r>
                <a:rPr lang="en-GB" sz="1400" dirty="0">
                  <a:solidFill>
                    <a:srgbClr val="20D3FF"/>
                  </a:solidFill>
                  <a:latin typeface="Consolas" panose="020B0609020204030204" pitchFamily="49" charset="0"/>
                </a:rPr>
                <a:t>10</a:t>
              </a:r>
              <a:r>
                <a:rPr lang="en-GB" sz="14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;    </a:t>
              </a:r>
            </a:p>
            <a:p>
              <a:pPr algn="l"/>
              <a:r>
                <a:rPr lang="en-GB" sz="1400" dirty="0">
                  <a:latin typeface="Consolas" panose="020B0609020204030204" pitchFamily="49" charset="0"/>
                </a:rPr>
                <a:t>let</a:t>
              </a:r>
              <a:r>
                <a:rPr lang="en-GB" sz="14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num2: </a:t>
              </a:r>
              <a:r>
                <a:rPr lang="en-GB" sz="1400" dirty="0">
                  <a:latin typeface="Consolas" panose="020B0609020204030204" pitchFamily="49" charset="0"/>
                </a:rPr>
                <a:t>u8</a:t>
              </a:r>
              <a:r>
                <a:rPr lang="en-GB" sz="14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= </a:t>
              </a:r>
              <a:r>
                <a:rPr lang="en-GB" sz="1400" dirty="0">
                  <a:solidFill>
                    <a:srgbClr val="20D3FF"/>
                  </a:solidFill>
                  <a:latin typeface="Consolas" panose="020B0609020204030204" pitchFamily="49" charset="0"/>
                </a:rPr>
                <a:t>20</a:t>
              </a:r>
              <a:r>
                <a:rPr lang="en-GB" sz="14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;    </a:t>
              </a:r>
            </a:p>
            <a:p>
              <a:pPr algn="l"/>
              <a:r>
                <a:rPr lang="en-GB" sz="1400" dirty="0">
                  <a:latin typeface="Consolas" panose="020B0609020204030204" pitchFamily="49" charset="0"/>
                </a:rPr>
                <a:t>let</a:t>
              </a:r>
              <a:r>
                <a:rPr lang="en-GB" sz="14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num3: </a:t>
              </a:r>
              <a:r>
                <a:rPr lang="en-GB" sz="1400" dirty="0">
                  <a:latin typeface="Consolas" panose="020B0609020204030204" pitchFamily="49" charset="0"/>
                </a:rPr>
                <a:t>u8</a:t>
              </a:r>
              <a:r>
                <a:rPr lang="en-GB" sz="14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= </a:t>
              </a:r>
              <a:r>
                <a:rPr lang="en-GB" sz="1400" dirty="0">
                  <a:solidFill>
                    <a:srgbClr val="20D3FF"/>
                  </a:solidFill>
                  <a:latin typeface="Consolas" panose="020B0609020204030204" pitchFamily="49" charset="0"/>
                </a:rPr>
                <a:t>30</a:t>
              </a:r>
              <a:r>
                <a:rPr lang="en-GB" sz="14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;        </a:t>
              </a:r>
            </a:p>
            <a:p>
              <a:pPr algn="l"/>
              <a:endParaRPr lang="en-GB" sz="1400" dirty="0">
                <a:solidFill>
                  <a:srgbClr val="000000"/>
                </a:solidFill>
                <a:latin typeface="Consolas" panose="020B0609020204030204" pitchFamily="49" charset="0"/>
              </a:endParaRPr>
            </a:p>
            <a:p>
              <a:pPr algn="l"/>
              <a:r>
                <a:rPr lang="en-GB" sz="1400" dirty="0">
                  <a:solidFill>
                    <a:srgbClr val="C00000"/>
                  </a:solidFill>
                  <a:latin typeface="Consolas" panose="020B0609020204030204" pitchFamily="49" charset="0"/>
                </a:rPr>
                <a:t>// default by matched position</a:t>
              </a:r>
            </a:p>
            <a:p>
              <a:pPr algn="l"/>
              <a:r>
                <a:rPr lang="en-GB" sz="1400" dirty="0" err="1">
                  <a:solidFill>
                    <a:srgbClr val="00B050"/>
                  </a:solidFill>
                  <a:latin typeface="Consolas" panose="020B0609020204030204" pitchFamily="49" charset="0"/>
                </a:rPr>
                <a:t>println</a:t>
              </a:r>
              <a:r>
                <a:rPr lang="en-GB" sz="1400" dirty="0">
                  <a:solidFill>
                    <a:srgbClr val="00B050"/>
                  </a:solidFill>
                  <a:latin typeface="Consolas" panose="020B0609020204030204" pitchFamily="49" charset="0"/>
                </a:rPr>
                <a:t>!</a:t>
              </a:r>
              <a:r>
                <a:rPr lang="en-GB" sz="14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(</a:t>
              </a:r>
              <a:r>
                <a:rPr lang="en-GB" sz="1400" dirty="0">
                  <a:solidFill>
                    <a:srgbClr val="7030A0"/>
                  </a:solidFill>
                  <a:latin typeface="Consolas" panose="020B0609020204030204" pitchFamily="49" charset="0"/>
                </a:rPr>
                <a:t>"Numbers are {}, {} and {}"</a:t>
              </a:r>
              <a:r>
                <a:rPr lang="en-GB" sz="14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, num1, num2, num3); </a:t>
              </a:r>
            </a:p>
            <a:p>
              <a:r>
                <a:rPr lang="en-GB" sz="1400" dirty="0">
                  <a:solidFill>
                    <a:srgbClr val="C00000"/>
                  </a:solidFill>
                  <a:latin typeface="Consolas" panose="020B0609020204030204" pitchFamily="49" charset="0"/>
                </a:rPr>
                <a:t>// specified order</a:t>
              </a:r>
            </a:p>
            <a:p>
              <a:pPr algn="l"/>
              <a:r>
                <a:rPr lang="en-GB" sz="1400" dirty="0" err="1">
                  <a:solidFill>
                    <a:srgbClr val="00B050"/>
                  </a:solidFill>
                  <a:latin typeface="Consolas" panose="020B0609020204030204" pitchFamily="49" charset="0"/>
                </a:rPr>
                <a:t>println</a:t>
              </a:r>
              <a:r>
                <a:rPr lang="en-GB" sz="1400" dirty="0">
                  <a:solidFill>
                    <a:srgbClr val="00B050"/>
                  </a:solidFill>
                  <a:latin typeface="Consolas" panose="020B0609020204030204" pitchFamily="49" charset="0"/>
                </a:rPr>
                <a:t>!</a:t>
              </a:r>
              <a:r>
                <a:rPr lang="en-GB" sz="14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(</a:t>
              </a:r>
              <a:r>
                <a:rPr lang="en-GB" sz="1400" dirty="0">
                  <a:solidFill>
                    <a:srgbClr val="7030A0"/>
                  </a:solidFill>
                  <a:latin typeface="Consolas" panose="020B0609020204030204" pitchFamily="49" charset="0"/>
                </a:rPr>
                <a:t>"Numbers are {2}, {1} and {0}"</a:t>
              </a:r>
              <a:r>
                <a:rPr lang="en-GB" sz="14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, num1, num2, num3);     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D0EAC4C-B7F3-A0C9-B3F6-2B33BAEF1C6C}"/>
                </a:ext>
              </a:extLst>
            </p:cNvPr>
            <p:cNvSpPr txBox="1"/>
            <p:nvPr/>
          </p:nvSpPr>
          <p:spPr>
            <a:xfrm>
              <a:off x="8875293" y="3532816"/>
              <a:ext cx="2791331" cy="523220"/>
            </a:xfrm>
            <a:prstGeom prst="rect">
              <a:avLst/>
            </a:prstGeom>
            <a:solidFill>
              <a:srgbClr val="000000"/>
            </a:solidFill>
          </p:spPr>
          <p:txBody>
            <a:bodyPr wrap="square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Consolas" panose="020B0609020204030204" pitchFamily="49" charset="0"/>
                </a:rPr>
                <a:t>Numbers are 10, 20 and 30</a:t>
              </a:r>
            </a:p>
            <a:p>
              <a:r>
                <a:rPr lang="en-US" sz="1400" dirty="0">
                  <a:solidFill>
                    <a:schemeClr val="bg1"/>
                  </a:solidFill>
                  <a:latin typeface="Consolas" panose="020B0609020204030204" pitchFamily="49" charset="0"/>
                </a:rPr>
                <a:t>Numbers are 30, 20 and 10</a:t>
              </a:r>
              <a:endParaRPr lang="en-GB" sz="1400" dirty="0">
                <a:solidFill>
                  <a:schemeClr val="bg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EE872B5-CA75-3365-E6B4-26494AFE8027}"/>
                </a:ext>
              </a:extLst>
            </p:cNvPr>
            <p:cNvSpPr txBox="1"/>
            <p:nvPr/>
          </p:nvSpPr>
          <p:spPr>
            <a:xfrm>
              <a:off x="7659227" y="3532816"/>
              <a:ext cx="1192213" cy="39110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anchor="ctr">
              <a:noAutofit/>
            </a:bodyPr>
            <a:lstStyle/>
            <a:p>
              <a:pPr algn="ctr"/>
              <a:r>
                <a:rPr lang="en-GB" dirty="0">
                  <a:solidFill>
                    <a:schemeClr val="bg1"/>
                  </a:solidFill>
                </a:rPr>
                <a:t>STDOUT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E9D228D-FE0F-364E-0483-59336E65DADA}"/>
              </a:ext>
            </a:extLst>
          </p:cNvPr>
          <p:cNvGrpSpPr/>
          <p:nvPr/>
        </p:nvGrpSpPr>
        <p:grpSpPr>
          <a:xfrm>
            <a:off x="5021148" y="4823483"/>
            <a:ext cx="6561199" cy="1826185"/>
            <a:chOff x="5021148" y="4823483"/>
            <a:chExt cx="6561199" cy="182618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FDF8498-3CF9-C7A0-358C-08A6816A2264}"/>
                </a:ext>
              </a:extLst>
            </p:cNvPr>
            <p:cNvSpPr txBox="1"/>
            <p:nvPr/>
          </p:nvSpPr>
          <p:spPr>
            <a:xfrm>
              <a:off x="5021148" y="4823483"/>
              <a:ext cx="6095976" cy="1190168"/>
            </a:xfrm>
            <a:prstGeom prst="rect">
              <a:avLst/>
            </a:prstGeom>
            <a:solidFill>
              <a:schemeClr val="tx1">
                <a:lumMod val="10000"/>
                <a:lumOff val="90000"/>
              </a:schemeClr>
            </a:solidFill>
          </p:spPr>
          <p:txBody>
            <a:bodyPr vert="horz" wrap="square" lIns="0" tIns="0" rIns="0" bIns="0" rtlCol="0" anchor="t" anchorCtr="0">
              <a:normAutofit/>
            </a:bodyPr>
            <a:lstStyle/>
            <a:p>
              <a:pPr algn="l"/>
              <a:r>
                <a:rPr lang="en-GB" sz="1400" dirty="0">
                  <a:latin typeface="Consolas" panose="020B0609020204030204" pitchFamily="49" charset="0"/>
                </a:rPr>
                <a:t>let</a:t>
              </a:r>
              <a:r>
                <a:rPr lang="en-GB" sz="14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GB" sz="140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num</a:t>
              </a:r>
              <a:r>
                <a:rPr lang="en-GB" sz="14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: </a:t>
              </a:r>
              <a:r>
                <a:rPr lang="en-GB" sz="1400" dirty="0">
                  <a:latin typeface="Consolas" panose="020B0609020204030204" pitchFamily="49" charset="0"/>
                </a:rPr>
                <a:t>f32</a:t>
              </a:r>
              <a:r>
                <a:rPr lang="en-GB" sz="14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= </a:t>
              </a:r>
              <a:r>
                <a:rPr lang="en-GB" sz="1400" dirty="0">
                  <a:solidFill>
                    <a:srgbClr val="20D3FF"/>
                  </a:solidFill>
                  <a:latin typeface="Consolas" panose="020B0609020204030204" pitchFamily="49" charset="0"/>
                </a:rPr>
                <a:t>10.1957</a:t>
              </a:r>
              <a:r>
                <a:rPr lang="en-GB" sz="14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;    </a:t>
              </a:r>
            </a:p>
            <a:p>
              <a:pPr algn="l"/>
              <a:r>
                <a:rPr lang="en-GB" sz="1400" dirty="0">
                  <a:latin typeface="Consolas" panose="020B0609020204030204" pitchFamily="49" charset="0"/>
                </a:rPr>
                <a:t>let</a:t>
              </a:r>
              <a:r>
                <a:rPr lang="en-GB" sz="14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GB" sz="1400" dirty="0">
                  <a:latin typeface="Consolas" panose="020B0609020204030204" pitchFamily="49" charset="0"/>
                </a:rPr>
                <a:t>mut</a:t>
              </a:r>
              <a:r>
                <a:rPr lang="en-GB" sz="14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GB" sz="140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dp</a:t>
              </a:r>
              <a:r>
                <a:rPr lang="en-GB" sz="14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: </a:t>
              </a:r>
              <a:r>
                <a:rPr lang="en-GB" sz="1400" dirty="0" err="1">
                  <a:latin typeface="Consolas" panose="020B0609020204030204" pitchFamily="49" charset="0"/>
                </a:rPr>
                <a:t>usize</a:t>
              </a:r>
              <a:r>
                <a:rPr lang="en-GB" sz="14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= </a:t>
              </a:r>
              <a:r>
                <a:rPr lang="en-GB" sz="1400" dirty="0">
                  <a:solidFill>
                    <a:srgbClr val="20D3FF"/>
                  </a:solidFill>
                  <a:latin typeface="Consolas" panose="020B0609020204030204" pitchFamily="49" charset="0"/>
                </a:rPr>
                <a:t>3</a:t>
              </a:r>
              <a:r>
                <a:rPr lang="en-GB" sz="14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;        </a:t>
              </a:r>
            </a:p>
            <a:p>
              <a:pPr algn="l"/>
              <a:r>
                <a:rPr lang="en-GB" sz="1400" dirty="0" err="1">
                  <a:solidFill>
                    <a:srgbClr val="00B050"/>
                  </a:solidFill>
                  <a:latin typeface="Consolas" panose="020B0609020204030204" pitchFamily="49" charset="0"/>
                </a:rPr>
                <a:t>println</a:t>
              </a:r>
              <a:r>
                <a:rPr lang="en-GB" sz="1400" dirty="0">
                  <a:solidFill>
                    <a:srgbClr val="00B050"/>
                  </a:solidFill>
                  <a:latin typeface="Consolas" panose="020B0609020204030204" pitchFamily="49" charset="0"/>
                </a:rPr>
                <a:t>!</a:t>
              </a:r>
              <a:r>
                <a:rPr lang="en-GB" sz="14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("</a:t>
              </a:r>
              <a:r>
                <a:rPr lang="en-GB" sz="1400" dirty="0">
                  <a:solidFill>
                    <a:srgbClr val="7030A0"/>
                  </a:solidFill>
                  <a:latin typeface="Consolas" panose="020B0609020204030204" pitchFamily="49" charset="0"/>
                </a:rPr>
                <a:t>Number is {:.</a:t>
              </a:r>
              <a:r>
                <a:rPr lang="en-GB" sz="1400" b="1" dirty="0" err="1">
                  <a:solidFill>
                    <a:srgbClr val="7030A0"/>
                  </a:solidFill>
                  <a:highlight>
                    <a:srgbClr val="FFFF00"/>
                  </a:highlight>
                  <a:latin typeface="Consolas" panose="020B0609020204030204" pitchFamily="49" charset="0"/>
                </a:rPr>
                <a:t>dp</a:t>
              </a:r>
              <a:r>
                <a:rPr lang="en-GB" sz="1400" b="1" dirty="0">
                  <a:solidFill>
                    <a:srgbClr val="7030A0"/>
                  </a:solidFill>
                  <a:highlight>
                    <a:srgbClr val="FFFF00"/>
                  </a:highlight>
                  <a:latin typeface="Consolas" panose="020B0609020204030204" pitchFamily="49" charset="0"/>
                </a:rPr>
                <a:t>$</a:t>
              </a:r>
              <a:r>
                <a:rPr lang="en-GB" sz="1400" dirty="0">
                  <a:solidFill>
                    <a:srgbClr val="7030A0"/>
                  </a:solidFill>
                  <a:latin typeface="Consolas" panose="020B0609020204030204" pitchFamily="49" charset="0"/>
                </a:rPr>
                <a:t>}"</a:t>
              </a:r>
              <a:r>
                <a:rPr lang="en-GB" sz="14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, </a:t>
              </a:r>
              <a:r>
                <a:rPr lang="en-GB" sz="140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num</a:t>
              </a:r>
              <a:r>
                <a:rPr lang="en-GB" sz="14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);    </a:t>
              </a:r>
            </a:p>
            <a:p>
              <a:pPr algn="l"/>
              <a:r>
                <a:rPr lang="en-GB" sz="140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dp</a:t>
              </a:r>
              <a:r>
                <a:rPr lang="en-GB" sz="14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= </a:t>
              </a:r>
              <a:r>
                <a:rPr lang="en-GB" sz="1400" dirty="0">
                  <a:solidFill>
                    <a:srgbClr val="20D3FF"/>
                  </a:solidFill>
                  <a:latin typeface="Consolas" panose="020B0609020204030204" pitchFamily="49" charset="0"/>
                </a:rPr>
                <a:t>2</a:t>
              </a:r>
              <a:r>
                <a:rPr lang="en-GB" sz="14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;    </a:t>
              </a:r>
            </a:p>
            <a:p>
              <a:pPr algn="l"/>
              <a:r>
                <a:rPr lang="en-GB" sz="1400" dirty="0" err="1">
                  <a:solidFill>
                    <a:srgbClr val="00B050"/>
                  </a:solidFill>
                  <a:latin typeface="Consolas" panose="020B0609020204030204" pitchFamily="49" charset="0"/>
                </a:rPr>
                <a:t>println</a:t>
              </a:r>
              <a:r>
                <a:rPr lang="en-GB" sz="1400" dirty="0">
                  <a:solidFill>
                    <a:srgbClr val="00B050"/>
                  </a:solidFill>
                  <a:latin typeface="Consolas" panose="020B0609020204030204" pitchFamily="49" charset="0"/>
                </a:rPr>
                <a:t>!</a:t>
              </a:r>
              <a:r>
                <a:rPr lang="en-GB" sz="14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(</a:t>
              </a:r>
              <a:r>
                <a:rPr lang="en-GB" sz="1400" dirty="0">
                  <a:solidFill>
                    <a:srgbClr val="7030A0"/>
                  </a:solidFill>
                  <a:latin typeface="Consolas" panose="020B0609020204030204" pitchFamily="49" charset="0"/>
                </a:rPr>
                <a:t>"Number is {:.</a:t>
              </a:r>
              <a:r>
                <a:rPr lang="en-GB" sz="1400" b="1" dirty="0" err="1">
                  <a:solidFill>
                    <a:srgbClr val="7030A0"/>
                  </a:solidFill>
                  <a:highlight>
                    <a:srgbClr val="FFFF00"/>
                  </a:highlight>
                  <a:latin typeface="Consolas" panose="020B0609020204030204" pitchFamily="49" charset="0"/>
                </a:rPr>
                <a:t>dp</a:t>
              </a:r>
              <a:r>
                <a:rPr lang="en-GB" sz="1400" b="1" dirty="0">
                  <a:solidFill>
                    <a:srgbClr val="7030A0"/>
                  </a:solidFill>
                  <a:highlight>
                    <a:srgbClr val="FFFF00"/>
                  </a:highlight>
                  <a:latin typeface="Consolas" panose="020B0609020204030204" pitchFamily="49" charset="0"/>
                </a:rPr>
                <a:t>$</a:t>
              </a:r>
              <a:r>
                <a:rPr lang="en-GB" sz="1400" dirty="0">
                  <a:solidFill>
                    <a:srgbClr val="7030A0"/>
                  </a:solidFill>
                  <a:latin typeface="Consolas" panose="020B0609020204030204" pitchFamily="49" charset="0"/>
                </a:rPr>
                <a:t>}"</a:t>
              </a:r>
              <a:r>
                <a:rPr lang="en-GB" sz="14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, </a:t>
              </a:r>
              <a:r>
                <a:rPr lang="en-GB" sz="140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num</a:t>
              </a:r>
              <a:r>
                <a:rPr lang="en-GB" sz="14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);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DC419DB-FFE8-8DB8-8B5D-211FC3DE9283}"/>
                </a:ext>
              </a:extLst>
            </p:cNvPr>
            <p:cNvSpPr txBox="1"/>
            <p:nvPr/>
          </p:nvSpPr>
          <p:spPr>
            <a:xfrm>
              <a:off x="8791016" y="6126448"/>
              <a:ext cx="2791331" cy="523220"/>
            </a:xfrm>
            <a:prstGeom prst="rect">
              <a:avLst/>
            </a:prstGeom>
            <a:solidFill>
              <a:srgbClr val="000000"/>
            </a:solidFill>
          </p:spPr>
          <p:txBody>
            <a:bodyPr wrap="square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Consolas" panose="020B0609020204030204" pitchFamily="49" charset="0"/>
                </a:rPr>
                <a:t>Number is 10.196</a:t>
              </a:r>
            </a:p>
            <a:p>
              <a:r>
                <a:rPr lang="en-US" sz="1400" dirty="0">
                  <a:solidFill>
                    <a:schemeClr val="bg1"/>
                  </a:solidFill>
                  <a:latin typeface="Consolas" panose="020B0609020204030204" pitchFamily="49" charset="0"/>
                </a:rPr>
                <a:t>Number is 10.20</a:t>
              </a:r>
              <a:endParaRPr lang="en-GB" sz="1400" dirty="0">
                <a:solidFill>
                  <a:schemeClr val="bg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BAFA67C-5849-5838-D5B1-99E33F90C245}"/>
                </a:ext>
              </a:extLst>
            </p:cNvPr>
            <p:cNvSpPr txBox="1"/>
            <p:nvPr/>
          </p:nvSpPr>
          <p:spPr>
            <a:xfrm>
              <a:off x="7574949" y="6126448"/>
              <a:ext cx="1192213" cy="39110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anchor="ctr">
              <a:noAutofit/>
            </a:bodyPr>
            <a:lstStyle/>
            <a:p>
              <a:pPr algn="ctr"/>
              <a:r>
                <a:rPr lang="en-GB" dirty="0">
                  <a:solidFill>
                    <a:schemeClr val="bg1"/>
                  </a:solidFill>
                </a:rPr>
                <a:t>STDOUT</a:t>
              </a:r>
            </a:p>
          </p:txBody>
        </p:sp>
      </p:grpSp>
      <p:pic>
        <p:nvPicPr>
          <p:cNvPr id="13" name="Picture 2" descr="Rust Programming language Logo Machine learning Haskell, crab, animals ...">
            <a:extLst>
              <a:ext uri="{FF2B5EF4-FFF2-40B4-BE49-F238E27FC236}">
                <a16:creationId xmlns:a16="http://schemas.microsoft.com/office/drawing/2014/main" id="{EBD7558E-89B2-BFBC-D2DC-544B4B618B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5583" y="1529072"/>
            <a:ext cx="675930" cy="505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Rust Programming language Logo Machine learning Haskell, crab, animals ...">
            <a:extLst>
              <a:ext uri="{FF2B5EF4-FFF2-40B4-BE49-F238E27FC236}">
                <a16:creationId xmlns:a16="http://schemas.microsoft.com/office/drawing/2014/main" id="{75002EA6-D344-0187-5ADC-84B517D1F7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5583" y="4822254"/>
            <a:ext cx="675930" cy="505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11035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C4C09A-BAA6-48A5-BF63-47DC150A5C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C to Rust Lab #7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AAA23F-90CD-42D3-A6E6-628D636D8E6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GB" dirty="0"/>
              <a:t>Input and Output techniques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249611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468FE31-9F78-430F-90B3-CEADBDE090F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Summary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C0AF58-AE67-49F5-BAD7-F6278F3BEFC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185879" y="471256"/>
            <a:ext cx="5621337" cy="5067312"/>
          </a:xfrm>
        </p:spPr>
        <p:txBody>
          <a:bodyPr/>
          <a:lstStyle/>
          <a:p>
            <a:pPr marL="0" lvl="1" indent="0">
              <a:spcAft>
                <a:spcPts val="600"/>
              </a:spcAft>
              <a:buNone/>
            </a:pPr>
            <a:r>
              <a:rPr lang="en-US" sz="1600" dirty="0"/>
              <a:t>Rust's standard library (std) crate forms the core of most applications</a:t>
            </a:r>
          </a:p>
          <a:p>
            <a:pPr marL="0" lvl="1" indent="0">
              <a:spcAft>
                <a:spcPts val="600"/>
              </a:spcAft>
              <a:buNone/>
            </a:pPr>
            <a:endParaRPr lang="en-US" sz="1600" dirty="0"/>
          </a:p>
          <a:p>
            <a:pPr marL="0" lvl="1" indent="0">
              <a:spcAft>
                <a:spcPts val="600"/>
              </a:spcAft>
              <a:buNone/>
            </a:pPr>
            <a:r>
              <a:rPr lang="en-US" sz="1600" dirty="0"/>
              <a:t>Support exists for </a:t>
            </a:r>
            <a:r>
              <a:rPr lang="en-US" sz="1600" b="1" dirty="0"/>
              <a:t>stdin</a:t>
            </a:r>
            <a:r>
              <a:rPr lang="en-US" sz="1600" dirty="0"/>
              <a:t>, </a:t>
            </a:r>
            <a:r>
              <a:rPr lang="en-US" sz="1600" b="1" dirty="0" err="1"/>
              <a:t>stdout</a:t>
            </a:r>
            <a:r>
              <a:rPr lang="en-US" sz="1600" dirty="0"/>
              <a:t>, and </a:t>
            </a:r>
            <a:r>
              <a:rPr lang="en-US" sz="1600" b="1" dirty="0"/>
              <a:t>stderr</a:t>
            </a:r>
          </a:p>
          <a:p>
            <a:pPr marL="0" lvl="1" indent="0">
              <a:spcAft>
                <a:spcPts val="600"/>
              </a:spcAft>
              <a:buNone/>
            </a:pPr>
            <a:endParaRPr lang="en-US" sz="1600" dirty="0"/>
          </a:p>
          <a:p>
            <a:pPr marL="0" lvl="1" indent="0">
              <a:spcAft>
                <a:spcPts val="600"/>
              </a:spcAft>
              <a:buNone/>
            </a:pPr>
            <a:r>
              <a:rPr lang="en-US" sz="1600" dirty="0"/>
              <a:t>std has 5 key macros for input/output:</a:t>
            </a:r>
          </a:p>
          <a:p>
            <a:pPr marL="285750" indent="-285750" defTabSz="1614488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b="1" dirty="0">
                <a:latin typeface="Consolas" panose="020B0609020204030204" pitchFamily="49" charset="0"/>
              </a:rPr>
              <a:t>print</a:t>
            </a:r>
            <a:r>
              <a:rPr lang="en-GB" sz="1800" b="1" dirty="0"/>
              <a:t>	</a:t>
            </a:r>
          </a:p>
          <a:p>
            <a:pPr marL="285750" indent="-285750" defTabSz="1614488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b="1" dirty="0" err="1">
                <a:latin typeface="Consolas" panose="020B0609020204030204" pitchFamily="49" charset="0"/>
              </a:rPr>
              <a:t>println</a:t>
            </a:r>
            <a:r>
              <a:rPr lang="en-GB" sz="1800" b="1" dirty="0">
                <a:latin typeface="Consolas" panose="020B0609020204030204" pitchFamily="49" charset="0"/>
              </a:rPr>
              <a:t>!</a:t>
            </a:r>
            <a:r>
              <a:rPr lang="en-GB" sz="1800" b="1" dirty="0"/>
              <a:t>	</a:t>
            </a:r>
          </a:p>
          <a:p>
            <a:pPr marL="285750" indent="-285750" defTabSz="1614488">
              <a:lnSpc>
                <a:spcPct val="100000"/>
              </a:lnSpc>
              <a:spcAft>
                <a:spcPts val="0"/>
              </a:spcAft>
            </a:pPr>
            <a:r>
              <a:rPr lang="en-GB" b="1" dirty="0">
                <a:latin typeface="Consolas" panose="020B0609020204030204" pitchFamily="49" charset="0"/>
              </a:rPr>
              <a:t>format!</a:t>
            </a:r>
            <a:endParaRPr lang="en-US" sz="1600" dirty="0"/>
          </a:p>
          <a:p>
            <a:pPr marL="285750" indent="-285750" defTabSz="1614488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b="1" dirty="0" err="1">
                <a:latin typeface="Consolas" panose="020B0609020204030204" pitchFamily="49" charset="0"/>
              </a:rPr>
              <a:t>eprint</a:t>
            </a:r>
            <a:r>
              <a:rPr lang="en-GB" sz="1800" b="1" dirty="0"/>
              <a:t>	</a:t>
            </a:r>
          </a:p>
          <a:p>
            <a:pPr marL="285750" indent="-285750" defTabSz="1614488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b="1" dirty="0" err="1">
                <a:latin typeface="Consolas" panose="020B0609020204030204" pitchFamily="49" charset="0"/>
              </a:rPr>
              <a:t>eprintln</a:t>
            </a:r>
            <a:r>
              <a:rPr lang="en-GB" sz="1800" b="1" dirty="0">
                <a:latin typeface="Consolas" panose="020B0609020204030204" pitchFamily="49" charset="0"/>
              </a:rPr>
              <a:t>!</a:t>
            </a:r>
          </a:p>
          <a:p>
            <a:pPr marL="0" lvl="1" indent="0">
              <a:spcAft>
                <a:spcPts val="600"/>
              </a:spcAft>
              <a:buNone/>
            </a:pPr>
            <a:endParaRPr lang="en-US" sz="1600" dirty="0"/>
          </a:p>
          <a:p>
            <a:pPr marL="0" lvl="1" indent="0">
              <a:spcAft>
                <a:spcPts val="600"/>
              </a:spcAft>
              <a:buNone/>
            </a:pPr>
            <a:r>
              <a:rPr lang="en-US" sz="1600" dirty="0"/>
              <a:t>std has 2 key </a:t>
            </a:r>
            <a:r>
              <a:rPr lang="en-US" sz="1600" b="1" dirty="0"/>
              <a:t>traits</a:t>
            </a:r>
            <a:r>
              <a:rPr lang="en-US" sz="1600" dirty="0"/>
              <a:t>:</a:t>
            </a:r>
          </a:p>
          <a:p>
            <a:pPr marL="285750" indent="-285750" defTabSz="1171575">
              <a:buFont typeface="Arial" panose="020B0604020202020204" pitchFamily="34" charset="0"/>
              <a:buChar char="•"/>
            </a:pPr>
            <a:r>
              <a:rPr lang="en-GB" sz="1600" b="1" dirty="0"/>
              <a:t>Read</a:t>
            </a:r>
          </a:p>
          <a:p>
            <a:pPr marL="285750" indent="-285750" defTabSz="1171575">
              <a:buFont typeface="Arial" panose="020B0604020202020204" pitchFamily="34" charset="0"/>
              <a:buChar char="•"/>
            </a:pPr>
            <a:r>
              <a:rPr lang="en-GB" sz="1600" b="1" dirty="0"/>
              <a:t>Write</a:t>
            </a:r>
          </a:p>
          <a:p>
            <a:pPr marL="285750" indent="-285750" defTabSz="1171575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0" lvl="1" indent="0">
              <a:spcAft>
                <a:spcPts val="600"/>
              </a:spcAft>
              <a:buNone/>
            </a:pPr>
            <a:r>
              <a:rPr lang="en-GB" sz="1600" dirty="0"/>
              <a:t>Reading </a:t>
            </a:r>
            <a:r>
              <a:rPr lang="en-GB" sz="1600" b="1" dirty="0"/>
              <a:t>command line arguments </a:t>
            </a:r>
            <a:r>
              <a:rPr lang="en-GB" sz="1600" dirty="0"/>
              <a:t>is a fundamental aspect of Rust programming</a:t>
            </a:r>
            <a:endParaRPr lang="en-US" sz="1600" dirty="0"/>
          </a:p>
          <a:p>
            <a:pPr lvl="1">
              <a:spcAft>
                <a:spcPts val="600"/>
              </a:spcAft>
            </a:pPr>
            <a:r>
              <a:rPr lang="en-US" sz="1600" dirty="0"/>
              <a:t>The technique used is </a:t>
            </a:r>
            <a:r>
              <a:rPr lang="en-US" sz="1600" i="1" dirty="0"/>
              <a:t>very similar </a:t>
            </a:r>
            <a:r>
              <a:rPr lang="en-US" sz="1600" dirty="0"/>
              <a:t>to C's</a:t>
            </a:r>
          </a:p>
          <a:p>
            <a:pPr marL="265113" indent="-265113">
              <a:spcAft>
                <a:spcPts val="600"/>
              </a:spcAft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5908850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C9D1E-941B-4AC8-9045-28E4F4E11FC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Any 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77A144-A6AC-44B5-8741-DF523373A4A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12811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4ED064-971D-4938-83D4-CCCA2529F6A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Appendices</a:t>
            </a:r>
          </a:p>
        </p:txBody>
      </p:sp>
    </p:spTree>
    <p:extLst>
      <p:ext uri="{BB962C8B-B14F-4D97-AF65-F5344CB8AC3E}">
        <p14:creationId xmlns:p14="http://schemas.microsoft.com/office/powerpoint/2010/main" val="38160474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DDB37C8D-06C7-4A68-81EC-70F07CA118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7625265"/>
              </p:ext>
            </p:extLst>
          </p:nvPr>
        </p:nvGraphicFramePr>
        <p:xfrm>
          <a:off x="4664349" y="5694006"/>
          <a:ext cx="6985705" cy="944880"/>
        </p:xfrm>
        <a:graphic>
          <a:graphicData uri="http://schemas.openxmlformats.org/drawingml/2006/table">
            <a:tbl>
              <a:tblPr/>
              <a:tblGrid>
                <a:gridCol w="1085152">
                  <a:extLst>
                    <a:ext uri="{9D8B030D-6E8A-4147-A177-3AD203B41FA5}">
                      <a16:colId xmlns:a16="http://schemas.microsoft.com/office/drawing/2014/main" val="2192744656"/>
                    </a:ext>
                  </a:extLst>
                </a:gridCol>
                <a:gridCol w="1085152">
                  <a:extLst>
                    <a:ext uri="{9D8B030D-6E8A-4147-A177-3AD203B41FA5}">
                      <a16:colId xmlns:a16="http://schemas.microsoft.com/office/drawing/2014/main" val="3865089521"/>
                    </a:ext>
                  </a:extLst>
                </a:gridCol>
                <a:gridCol w="1085152">
                  <a:extLst>
                    <a:ext uri="{9D8B030D-6E8A-4147-A177-3AD203B41FA5}">
                      <a16:colId xmlns:a16="http://schemas.microsoft.com/office/drawing/2014/main" val="4094844649"/>
                    </a:ext>
                  </a:extLst>
                </a:gridCol>
                <a:gridCol w="1085152">
                  <a:extLst>
                    <a:ext uri="{9D8B030D-6E8A-4147-A177-3AD203B41FA5}">
                      <a16:colId xmlns:a16="http://schemas.microsoft.com/office/drawing/2014/main" val="827843363"/>
                    </a:ext>
                  </a:extLst>
                </a:gridCol>
                <a:gridCol w="1085152">
                  <a:extLst>
                    <a:ext uri="{9D8B030D-6E8A-4147-A177-3AD203B41FA5}">
                      <a16:colId xmlns:a16="http://schemas.microsoft.com/office/drawing/2014/main" val="3679680566"/>
                    </a:ext>
                  </a:extLst>
                </a:gridCol>
                <a:gridCol w="1559945">
                  <a:extLst>
                    <a:ext uri="{9D8B030D-6E8A-4147-A177-3AD203B41FA5}">
                      <a16:colId xmlns:a16="http://schemas.microsoft.com/office/drawing/2014/main" val="3139356258"/>
                    </a:ext>
                  </a:extLst>
                </a:gridCol>
              </a:tblGrid>
              <a:tr h="496678">
                <a:tc gridSpan="6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600" b="1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Segoe UI"/>
                        </a:rPr>
                        <a:t>Rust keywords (Weak)</a:t>
                      </a:r>
                    </a:p>
                  </a:txBody>
                  <a:tcPr marL="95250" marR="76200" marT="142875" marB="133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8523008"/>
                  </a:ext>
                </a:extLst>
              </a:tr>
              <a:tr h="405712">
                <a:tc>
                  <a:txBody>
                    <a:bodyPr/>
                    <a:lstStyle/>
                    <a:p>
                      <a:pPr algn="ctr"/>
                      <a:r>
                        <a:rPr lang="en-GB" sz="1600" b="1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dyn</a:t>
                      </a:r>
                      <a:r>
                        <a:rPr lang="en-GB" sz="1600" b="1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*</a:t>
                      </a:r>
                    </a:p>
                  </a:txBody>
                  <a:tcPr marL="95250" marR="76200" marT="95250" marB="8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1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'static</a:t>
                      </a:r>
                    </a:p>
                  </a:txBody>
                  <a:tcPr marL="95250" marR="76200" marT="95250" marB="8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1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union</a:t>
                      </a:r>
                    </a:p>
                  </a:txBody>
                  <a:tcPr marL="95250" marR="76200" marT="95250" marB="8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 b="1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95250" marR="76200" marT="95250" marB="8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1600" b="1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95250" marR="76200" marT="95250" marB="857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 b="1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95250" marR="76200" marT="95250" marB="857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56818870"/>
                  </a:ext>
                </a:extLst>
              </a:tr>
            </a:tbl>
          </a:graphicData>
        </a:graphic>
      </p:graphicFrame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5496E65-8991-4BBD-B637-D7424016E2E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Rust keywords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A5E1D066-C865-4DEB-8A78-F1E82A1E83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2510257"/>
              </p:ext>
            </p:extLst>
          </p:nvPr>
        </p:nvGraphicFramePr>
        <p:xfrm>
          <a:off x="4664350" y="162483"/>
          <a:ext cx="6985704" cy="3493770"/>
        </p:xfrm>
        <a:graphic>
          <a:graphicData uri="http://schemas.openxmlformats.org/drawingml/2006/table">
            <a:tbl>
              <a:tblPr/>
              <a:tblGrid>
                <a:gridCol w="1164284">
                  <a:extLst>
                    <a:ext uri="{9D8B030D-6E8A-4147-A177-3AD203B41FA5}">
                      <a16:colId xmlns:a16="http://schemas.microsoft.com/office/drawing/2014/main" val="3004296434"/>
                    </a:ext>
                  </a:extLst>
                </a:gridCol>
                <a:gridCol w="1164284">
                  <a:extLst>
                    <a:ext uri="{9D8B030D-6E8A-4147-A177-3AD203B41FA5}">
                      <a16:colId xmlns:a16="http://schemas.microsoft.com/office/drawing/2014/main" val="2783717660"/>
                    </a:ext>
                  </a:extLst>
                </a:gridCol>
                <a:gridCol w="1164284">
                  <a:extLst>
                    <a:ext uri="{9D8B030D-6E8A-4147-A177-3AD203B41FA5}">
                      <a16:colId xmlns:a16="http://schemas.microsoft.com/office/drawing/2014/main" val="201381472"/>
                    </a:ext>
                  </a:extLst>
                </a:gridCol>
                <a:gridCol w="1164284">
                  <a:extLst>
                    <a:ext uri="{9D8B030D-6E8A-4147-A177-3AD203B41FA5}">
                      <a16:colId xmlns:a16="http://schemas.microsoft.com/office/drawing/2014/main" val="605907375"/>
                    </a:ext>
                  </a:extLst>
                </a:gridCol>
                <a:gridCol w="1164284">
                  <a:extLst>
                    <a:ext uri="{9D8B030D-6E8A-4147-A177-3AD203B41FA5}">
                      <a16:colId xmlns:a16="http://schemas.microsoft.com/office/drawing/2014/main" val="3883080512"/>
                    </a:ext>
                  </a:extLst>
                </a:gridCol>
                <a:gridCol w="1164284">
                  <a:extLst>
                    <a:ext uri="{9D8B030D-6E8A-4147-A177-3AD203B41FA5}">
                      <a16:colId xmlns:a16="http://schemas.microsoft.com/office/drawing/2014/main" val="1956129410"/>
                    </a:ext>
                  </a:extLst>
                </a:gridCol>
              </a:tblGrid>
              <a:tr h="0">
                <a:tc gridSpan="6">
                  <a:txBody>
                    <a:bodyPr/>
                    <a:lstStyle/>
                    <a:p>
                      <a:pPr algn="ctr"/>
                      <a:r>
                        <a:rPr lang="en-GB" sz="1600" b="1" i="0" u="none" strike="noStrike" cap="none" spc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Segoe UI"/>
                        </a:rPr>
                        <a:t>Rust keywords (Strict)</a:t>
                      </a:r>
                    </a:p>
                  </a:txBody>
                  <a:tcPr marL="95250" marR="76200" marT="142875" marB="133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6694401"/>
                  </a:ext>
                </a:extLst>
              </a:tr>
              <a:tr h="368779">
                <a:tc>
                  <a:txBody>
                    <a:bodyPr/>
                    <a:lstStyle/>
                    <a:p>
                      <a:pPr algn="ctr"/>
                      <a:r>
                        <a:rPr lang="en-GB" sz="1600" b="1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as</a:t>
                      </a:r>
                    </a:p>
                  </a:txBody>
                  <a:tcPr marL="95250" marR="76200" marT="95250" marB="8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1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async*</a:t>
                      </a:r>
                    </a:p>
                  </a:txBody>
                  <a:tcPr marL="95250" marR="76200" marT="95250" marB="8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1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await*</a:t>
                      </a:r>
                    </a:p>
                  </a:txBody>
                  <a:tcPr marL="95250" marR="76200" marT="95250" marB="8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1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break</a:t>
                      </a:r>
                    </a:p>
                  </a:txBody>
                  <a:tcPr marL="95250" marR="76200" marT="95250" marB="8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1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const</a:t>
                      </a:r>
                      <a:endParaRPr lang="en-GB" sz="1600" b="1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95250" marR="76200" marT="95250" marB="8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1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continue</a:t>
                      </a:r>
                    </a:p>
                  </a:txBody>
                  <a:tcPr marL="95250" marR="76200" marT="95250" marB="8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6252449"/>
                  </a:ext>
                </a:extLst>
              </a:tr>
              <a:tr h="368779">
                <a:tc>
                  <a:txBody>
                    <a:bodyPr/>
                    <a:lstStyle/>
                    <a:p>
                      <a:pPr algn="ctr"/>
                      <a:r>
                        <a:rPr lang="en-GB" sz="1600" b="1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crate</a:t>
                      </a:r>
                    </a:p>
                  </a:txBody>
                  <a:tcPr marL="95250" marR="76200" marT="95250" marB="8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1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dyn</a:t>
                      </a:r>
                      <a:r>
                        <a:rPr lang="en-GB" sz="1600" b="1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*</a:t>
                      </a:r>
                    </a:p>
                  </a:txBody>
                  <a:tcPr marL="95250" marR="76200" marT="95250" marB="8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1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else</a:t>
                      </a:r>
                    </a:p>
                  </a:txBody>
                  <a:tcPr marL="95250" marR="76200" marT="95250" marB="8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1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enum</a:t>
                      </a:r>
                      <a:endParaRPr lang="en-GB" sz="1600" b="1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95250" marR="76200" marT="95250" marB="8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1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extern</a:t>
                      </a:r>
                    </a:p>
                  </a:txBody>
                  <a:tcPr marL="95250" marR="76200" marT="95250" marB="8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1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false</a:t>
                      </a:r>
                    </a:p>
                  </a:txBody>
                  <a:tcPr marL="95250" marR="76200" marT="95250" marB="8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7583506"/>
                  </a:ext>
                </a:extLst>
              </a:tr>
              <a:tr h="36877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1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fn</a:t>
                      </a:r>
                      <a:endParaRPr lang="en-GB" sz="1600" b="1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95250" marR="76200" marT="95250" marB="8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1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for</a:t>
                      </a:r>
                    </a:p>
                  </a:txBody>
                  <a:tcPr marL="95250" marR="76200" marT="95250" marB="8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1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if</a:t>
                      </a:r>
                    </a:p>
                  </a:txBody>
                  <a:tcPr marL="95250" marR="76200" marT="95250" marB="8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1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impl</a:t>
                      </a:r>
                      <a:endParaRPr lang="en-GB" sz="1600" b="1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95250" marR="76200" marT="95250" marB="8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1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</a:t>
                      </a:r>
                    </a:p>
                  </a:txBody>
                  <a:tcPr marL="95250" marR="76200" marT="95250" marB="8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1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mod</a:t>
                      </a:r>
                    </a:p>
                  </a:txBody>
                  <a:tcPr marL="95250" marR="76200" marT="95250" marB="8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601619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1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let</a:t>
                      </a:r>
                    </a:p>
                  </a:txBody>
                  <a:tcPr marL="95250" marR="76200" marT="95250" marB="8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1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loop</a:t>
                      </a:r>
                    </a:p>
                  </a:txBody>
                  <a:tcPr marL="95250" marR="76200" marT="95250" marB="8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1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match</a:t>
                      </a:r>
                    </a:p>
                  </a:txBody>
                  <a:tcPr marL="95250" marR="76200" marT="95250" marB="8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1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move</a:t>
                      </a:r>
                    </a:p>
                  </a:txBody>
                  <a:tcPr marL="95250" marR="76200" marT="95250" marB="8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1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mut</a:t>
                      </a:r>
                    </a:p>
                  </a:txBody>
                  <a:tcPr marL="95250" marR="76200" marT="95250" marB="8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1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pub</a:t>
                      </a:r>
                    </a:p>
                  </a:txBody>
                  <a:tcPr marL="95250" marR="76200" marT="95250" marB="8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0683538"/>
                  </a:ext>
                </a:extLst>
              </a:tr>
              <a:tr h="36877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1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ref</a:t>
                      </a:r>
                    </a:p>
                  </a:txBody>
                  <a:tcPr marL="95250" marR="76200" marT="95250" marB="8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1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return</a:t>
                      </a:r>
                    </a:p>
                  </a:txBody>
                  <a:tcPr marL="95250" marR="76200" marT="95250" marB="8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1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self</a:t>
                      </a:r>
                    </a:p>
                  </a:txBody>
                  <a:tcPr marL="95250" marR="76200" marT="95250" marB="8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1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static</a:t>
                      </a:r>
                    </a:p>
                  </a:txBody>
                  <a:tcPr marL="95250" marR="76200" marT="95250" marB="8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1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struct</a:t>
                      </a:r>
                    </a:p>
                  </a:txBody>
                  <a:tcPr marL="95250" marR="76200" marT="95250" marB="8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1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super</a:t>
                      </a:r>
                    </a:p>
                  </a:txBody>
                  <a:tcPr marL="95250" marR="76200" marT="95250" marB="8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2390037"/>
                  </a:ext>
                </a:extLst>
              </a:tr>
              <a:tr h="36877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1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trait</a:t>
                      </a:r>
                    </a:p>
                  </a:txBody>
                  <a:tcPr marL="95250" marR="76200" marT="95250" marB="8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1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true</a:t>
                      </a:r>
                    </a:p>
                  </a:txBody>
                  <a:tcPr marL="95250" marR="76200" marT="95250" marB="8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1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type</a:t>
                      </a:r>
                    </a:p>
                  </a:txBody>
                  <a:tcPr marL="95250" marR="76200" marT="95250" marB="8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unsafe</a:t>
                      </a:r>
                      <a:endParaRPr lang="en-GB" sz="1600" b="1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95250" marR="76200" marT="95250" marB="8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use</a:t>
                      </a:r>
                      <a:endParaRPr lang="en-GB" sz="1600" b="1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95250" marR="76200" marT="95250" marB="8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1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where</a:t>
                      </a:r>
                    </a:p>
                  </a:txBody>
                  <a:tcPr marL="95250" marR="76200" marT="95250" marB="8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173517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GB" sz="1600" b="1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while</a:t>
                      </a:r>
                    </a:p>
                  </a:txBody>
                  <a:tcPr marL="95250" marR="76200" marT="95250" marB="8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 b="1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95250" marR="76200" marT="95250" marB="8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 b="1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95250" marR="76200" marT="95250" marB="857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 b="1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95250" marR="76200" marT="95250" marB="857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 b="1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95250" marR="76200" marT="95250" marB="857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 b="1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95250" marR="76200" marT="95250" marB="857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3145372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A1F60098-ED3A-4837-A941-4A12BB5AB11E}"/>
              </a:ext>
            </a:extLst>
          </p:cNvPr>
          <p:cNvSpPr txBox="1"/>
          <p:nvPr/>
        </p:nvSpPr>
        <p:spPr>
          <a:xfrm>
            <a:off x="9093478" y="3336194"/>
            <a:ext cx="2285114" cy="221932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r"/>
            <a:r>
              <a:rPr lang="en-GB" sz="1400" b="1" dirty="0"/>
              <a:t>*</a:t>
            </a:r>
            <a:r>
              <a:rPr lang="en-GB" sz="1400" dirty="0"/>
              <a:t> as of Rust's 2018 </a:t>
            </a:r>
            <a:r>
              <a:rPr lang="en-GB" sz="1400" dirty="0" err="1"/>
              <a:t>Lexer</a:t>
            </a:r>
            <a:endParaRPr lang="en-GB" sz="1400" dirty="0"/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57878743-288E-498E-823A-E09989C2F2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5699464"/>
              </p:ext>
            </p:extLst>
          </p:nvPr>
        </p:nvGraphicFramePr>
        <p:xfrm>
          <a:off x="4664349" y="3809257"/>
          <a:ext cx="6948000" cy="1794510"/>
        </p:xfrm>
        <a:graphic>
          <a:graphicData uri="http://schemas.openxmlformats.org/drawingml/2006/table">
            <a:tbl>
              <a:tblPr/>
              <a:tblGrid>
                <a:gridCol w="1158000">
                  <a:extLst>
                    <a:ext uri="{9D8B030D-6E8A-4147-A177-3AD203B41FA5}">
                      <a16:colId xmlns:a16="http://schemas.microsoft.com/office/drawing/2014/main" val="3004296434"/>
                    </a:ext>
                  </a:extLst>
                </a:gridCol>
                <a:gridCol w="1158000">
                  <a:extLst>
                    <a:ext uri="{9D8B030D-6E8A-4147-A177-3AD203B41FA5}">
                      <a16:colId xmlns:a16="http://schemas.microsoft.com/office/drawing/2014/main" val="2783717660"/>
                    </a:ext>
                  </a:extLst>
                </a:gridCol>
                <a:gridCol w="1158000">
                  <a:extLst>
                    <a:ext uri="{9D8B030D-6E8A-4147-A177-3AD203B41FA5}">
                      <a16:colId xmlns:a16="http://schemas.microsoft.com/office/drawing/2014/main" val="201381472"/>
                    </a:ext>
                  </a:extLst>
                </a:gridCol>
                <a:gridCol w="1158000">
                  <a:extLst>
                    <a:ext uri="{9D8B030D-6E8A-4147-A177-3AD203B41FA5}">
                      <a16:colId xmlns:a16="http://schemas.microsoft.com/office/drawing/2014/main" val="605907375"/>
                    </a:ext>
                  </a:extLst>
                </a:gridCol>
                <a:gridCol w="1158000">
                  <a:extLst>
                    <a:ext uri="{9D8B030D-6E8A-4147-A177-3AD203B41FA5}">
                      <a16:colId xmlns:a16="http://schemas.microsoft.com/office/drawing/2014/main" val="3883080512"/>
                    </a:ext>
                  </a:extLst>
                </a:gridCol>
                <a:gridCol w="1158000">
                  <a:extLst>
                    <a:ext uri="{9D8B030D-6E8A-4147-A177-3AD203B41FA5}">
                      <a16:colId xmlns:a16="http://schemas.microsoft.com/office/drawing/2014/main" val="1956129410"/>
                    </a:ext>
                  </a:extLst>
                </a:gridCol>
              </a:tblGrid>
              <a:tr h="326234">
                <a:tc gridSpan="6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600" b="1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Segoe UI"/>
                        </a:rPr>
                        <a:t>Rust keywords (Reserved)</a:t>
                      </a:r>
                    </a:p>
                  </a:txBody>
                  <a:tcPr marL="95250" marR="76200" marT="142875" marB="133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6694401"/>
                  </a:ext>
                </a:extLst>
              </a:tr>
              <a:tr h="409070">
                <a:tc>
                  <a:txBody>
                    <a:bodyPr/>
                    <a:lstStyle/>
                    <a:p>
                      <a:pPr algn="ctr"/>
                      <a:r>
                        <a:rPr lang="en-GB" sz="1600" b="1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abstract</a:t>
                      </a:r>
                    </a:p>
                  </a:txBody>
                  <a:tcPr marL="95250" marR="76200" marT="95250" marB="8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1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become</a:t>
                      </a:r>
                    </a:p>
                  </a:txBody>
                  <a:tcPr marL="95250" marR="76200" marT="95250" marB="8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1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box</a:t>
                      </a:r>
                    </a:p>
                  </a:txBody>
                  <a:tcPr marL="95250" marR="76200" marT="95250" marB="8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1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do</a:t>
                      </a:r>
                    </a:p>
                  </a:txBody>
                  <a:tcPr marL="95250" marR="76200" marT="95250" marB="8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1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final</a:t>
                      </a:r>
                    </a:p>
                  </a:txBody>
                  <a:tcPr marL="95250" marR="76200" marT="95250" marB="8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1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macro</a:t>
                      </a:r>
                    </a:p>
                  </a:txBody>
                  <a:tcPr marL="95250" marR="76200" marT="95250" marB="8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6252449"/>
                  </a:ext>
                </a:extLst>
              </a:tr>
              <a:tr h="409070">
                <a:tc>
                  <a:txBody>
                    <a:bodyPr/>
                    <a:lstStyle/>
                    <a:p>
                      <a:pPr algn="ctr"/>
                      <a:r>
                        <a:rPr lang="en-GB" sz="1600" b="1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override</a:t>
                      </a:r>
                    </a:p>
                  </a:txBody>
                  <a:tcPr marL="95250" marR="76200" marT="95250" marB="8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1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priv</a:t>
                      </a:r>
                      <a:endParaRPr lang="en-GB" sz="1600" b="1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95250" marR="76200" marT="95250" marB="8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1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try*</a:t>
                      </a:r>
                    </a:p>
                  </a:txBody>
                  <a:tcPr marL="95250" marR="76200" marT="95250" marB="8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1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typeof</a:t>
                      </a:r>
                      <a:endParaRPr lang="en-GB" sz="1600" b="1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95250" marR="76200" marT="95250" marB="8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1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unsized</a:t>
                      </a:r>
                    </a:p>
                  </a:txBody>
                  <a:tcPr marL="95250" marR="76200" marT="95250" marB="8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1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virtual</a:t>
                      </a:r>
                    </a:p>
                  </a:txBody>
                  <a:tcPr marL="95250" marR="76200" marT="95250" marB="8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7583506"/>
                  </a:ext>
                </a:extLst>
              </a:tr>
              <a:tr h="317152">
                <a:tc>
                  <a:txBody>
                    <a:bodyPr/>
                    <a:lstStyle/>
                    <a:p>
                      <a:pPr algn="ctr"/>
                      <a:r>
                        <a:rPr lang="en-GB" sz="1600" b="1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yield</a:t>
                      </a:r>
                    </a:p>
                  </a:txBody>
                  <a:tcPr marL="95250" marR="76200" marT="95250" marB="8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1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while</a:t>
                      </a:r>
                    </a:p>
                  </a:txBody>
                  <a:tcPr marL="95250" marR="76200" marT="95250" marB="8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 b="1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95250" marR="76200" marT="95250" marB="8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 b="1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95250" marR="76200" marT="95250" marB="857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 b="1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95250" marR="76200" marT="95250" marB="857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 b="1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95250" marR="76200" marT="95250" marB="857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3145372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0015306A-6AE3-4A1A-92AA-BA1DB4A8D7B3}"/>
              </a:ext>
            </a:extLst>
          </p:cNvPr>
          <p:cNvSpPr txBox="1"/>
          <p:nvPr/>
        </p:nvSpPr>
        <p:spPr>
          <a:xfrm>
            <a:off x="9093478" y="5270869"/>
            <a:ext cx="2285114" cy="221932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r"/>
            <a:r>
              <a:rPr lang="en-GB" sz="1400" b="1" dirty="0"/>
              <a:t>*</a:t>
            </a:r>
            <a:r>
              <a:rPr lang="en-GB" sz="1400" dirty="0"/>
              <a:t> as of Rust's 2018 </a:t>
            </a:r>
            <a:r>
              <a:rPr lang="en-GB" sz="1400" dirty="0" err="1"/>
              <a:t>Lexer</a:t>
            </a:r>
            <a:endParaRPr lang="en-GB" sz="14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0CE2782-AE1C-48C9-8B98-14FFAC60BDB0}"/>
              </a:ext>
            </a:extLst>
          </p:cNvPr>
          <p:cNvSpPr txBox="1"/>
          <p:nvPr/>
        </p:nvSpPr>
        <p:spPr>
          <a:xfrm>
            <a:off x="9093478" y="6337339"/>
            <a:ext cx="2285114" cy="221932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r"/>
            <a:r>
              <a:rPr lang="en-GB" sz="1400" b="1" dirty="0"/>
              <a:t>*</a:t>
            </a:r>
            <a:r>
              <a:rPr lang="en-GB" sz="1400" dirty="0"/>
              <a:t> as of Rust's 2015 </a:t>
            </a:r>
            <a:r>
              <a:rPr lang="en-GB" sz="1400" dirty="0" err="1"/>
              <a:t>Lexer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35281973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B949032-893C-4D49-B45C-042C3811E47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cap="none" dirty="0"/>
              <a:t>C Input and Output – An Overview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30229C-293C-449C-B09C-466F728742B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537075" y="435584"/>
            <a:ext cx="7362157" cy="4094163"/>
          </a:xfrm>
        </p:spPr>
        <p:txBody>
          <a:bodyPr/>
          <a:lstStyle/>
          <a:p>
            <a:r>
              <a:rPr lang="en-GB" b="1" dirty="0"/>
              <a:t>C has many built-in functions to read input and output data.</a:t>
            </a:r>
          </a:p>
          <a:p>
            <a:endParaRPr lang="en-GB" dirty="0"/>
          </a:p>
          <a:p>
            <a:r>
              <a:rPr lang="en-GB" dirty="0"/>
              <a:t>Common input techniques include: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 err="1">
                <a:latin typeface="Consolas" panose="020B0609020204030204" pitchFamily="49" charset="0"/>
              </a:rPr>
              <a:t>scanf</a:t>
            </a:r>
            <a:r>
              <a:rPr lang="en-GB" b="1" dirty="0">
                <a:latin typeface="Consolas" panose="020B0609020204030204" pitchFamily="49" charset="0"/>
              </a:rPr>
              <a:t>() </a:t>
            </a:r>
            <a:r>
              <a:rPr lang="en-GB" dirty="0">
                <a:latin typeface="Consolas" panose="020B0609020204030204" pitchFamily="49" charset="0"/>
              </a:rPr>
              <a:t>or</a:t>
            </a:r>
            <a:r>
              <a:rPr lang="en-GB" b="1" dirty="0">
                <a:latin typeface="Consolas" panose="020B0609020204030204" pitchFamily="49" charset="0"/>
              </a:rPr>
              <a:t> </a:t>
            </a:r>
            <a:r>
              <a:rPr lang="en-GB" b="1" dirty="0" err="1">
                <a:latin typeface="Consolas" panose="020B0609020204030204" pitchFamily="49" charset="0"/>
              </a:rPr>
              <a:t>fscanf</a:t>
            </a:r>
            <a:r>
              <a:rPr lang="en-GB" b="1" dirty="0">
                <a:latin typeface="Consolas" panose="020B0609020204030204" pitchFamily="49" charset="0"/>
              </a:rPr>
              <a:t>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 err="1">
                <a:latin typeface="Consolas" panose="020B0609020204030204" pitchFamily="49" charset="0"/>
              </a:rPr>
              <a:t>getchar</a:t>
            </a:r>
            <a:r>
              <a:rPr lang="en-GB" b="1" dirty="0">
                <a:latin typeface="Consolas" panose="020B0609020204030204" pitchFamily="49" charset="0"/>
              </a:rPr>
              <a:t>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rgbClr val="FF0000"/>
                </a:solidFill>
                <a:latin typeface="Consolas" panose="020B0609020204030204" pitchFamily="49" charset="0"/>
              </a:rPr>
              <a:t>gets()</a:t>
            </a:r>
          </a:p>
          <a:p>
            <a:endParaRPr lang="en-GB" dirty="0"/>
          </a:p>
          <a:p>
            <a:r>
              <a:rPr lang="en-GB" dirty="0"/>
              <a:t>Common input techniques include: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 err="1">
                <a:latin typeface="Consolas" panose="020B0609020204030204" pitchFamily="49" charset="0"/>
              </a:rPr>
              <a:t>printf</a:t>
            </a:r>
            <a:r>
              <a:rPr lang="en-GB" b="1" dirty="0">
                <a:latin typeface="Consolas" panose="020B0609020204030204" pitchFamily="49" charset="0"/>
              </a:rPr>
              <a:t>() </a:t>
            </a:r>
            <a:r>
              <a:rPr lang="en-GB" dirty="0">
                <a:latin typeface="Consolas" panose="020B0609020204030204" pitchFamily="49" charset="0"/>
              </a:rPr>
              <a:t>or</a:t>
            </a:r>
            <a:r>
              <a:rPr lang="en-GB" b="1" dirty="0">
                <a:latin typeface="Consolas" panose="020B0609020204030204" pitchFamily="49" charset="0"/>
              </a:rPr>
              <a:t> </a:t>
            </a:r>
            <a:r>
              <a:rPr lang="en-GB" b="1" dirty="0" err="1">
                <a:latin typeface="Consolas" panose="020B0609020204030204" pitchFamily="49" charset="0"/>
              </a:rPr>
              <a:t>fprintf</a:t>
            </a:r>
            <a:r>
              <a:rPr lang="en-GB" b="1" dirty="0">
                <a:latin typeface="Consolas" panose="020B0609020204030204" pitchFamily="49" charset="0"/>
              </a:rPr>
              <a:t>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 err="1">
                <a:latin typeface="Consolas" panose="020B0609020204030204" pitchFamily="49" charset="0"/>
              </a:rPr>
              <a:t>putchar</a:t>
            </a:r>
            <a:r>
              <a:rPr lang="en-GB" b="1" dirty="0">
                <a:latin typeface="Consolas" panose="020B0609020204030204" pitchFamily="49" charset="0"/>
              </a:rPr>
              <a:t>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>
                <a:latin typeface="Consolas" panose="020B0609020204030204" pitchFamily="49" charset="0"/>
              </a:rPr>
              <a:t>puts()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b="1" dirty="0">
              <a:latin typeface="Consolas" panose="020B0609020204030204" pitchFamily="49" charset="0"/>
            </a:endParaRPr>
          </a:p>
          <a:p>
            <a:r>
              <a:rPr lang="en-GB" b="1" dirty="0">
                <a:latin typeface="Consolas" panose="020B0609020204030204" pitchFamily="49" charset="0"/>
              </a:rPr>
              <a:t>Many of these functions are now considered </a:t>
            </a:r>
            <a:r>
              <a:rPr lang="en-GB" b="1" i="1" dirty="0">
                <a:solidFill>
                  <a:srgbClr val="FF0000"/>
                </a:solidFill>
                <a:latin typeface="Consolas" panose="020B0609020204030204" pitchFamily="49" charset="0"/>
              </a:rPr>
              <a:t>unsecure</a:t>
            </a:r>
            <a:r>
              <a:rPr lang="en-GB" b="1" dirty="0">
                <a:latin typeface="Consolas" panose="020B0609020204030204" pitchFamily="49" charset="0"/>
              </a:rPr>
              <a:t>, principally because the buffer size is </a:t>
            </a:r>
            <a:r>
              <a:rPr lang="en-GB" b="1" u="sng" dirty="0">
                <a:latin typeface="Consolas" panose="020B0609020204030204" pitchFamily="49" charset="0"/>
              </a:rPr>
              <a:t>not</a:t>
            </a:r>
            <a:r>
              <a:rPr lang="en-GB" b="1" dirty="0">
                <a:latin typeface="Consolas" panose="020B0609020204030204" pitchFamily="49" charset="0"/>
              </a:rPr>
              <a:t> checked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Consolas" panose="020B0609020204030204" pitchFamily="49" charset="0"/>
              </a:rPr>
              <a:t>vulnerable to overflows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Consolas" panose="020B0609020204030204" pitchFamily="49" charset="0"/>
              </a:rPr>
              <a:t>the threat landscape was very different in 1974(!)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Consolas" panose="020B0609020204030204" pitchFamily="49" charset="0"/>
              </a:rPr>
              <a:t>other (more) secure options available in the C library</a:t>
            </a:r>
          </a:p>
          <a:p>
            <a:pPr marL="534988" indent="-260350">
              <a:buFont typeface="Courier New" panose="02070309020205020404" pitchFamily="49" charset="0"/>
              <a:buChar char="o"/>
            </a:pPr>
            <a:r>
              <a:rPr lang="en-GB" dirty="0">
                <a:latin typeface="Consolas" panose="020B0609020204030204" pitchFamily="49" charset="0"/>
              </a:rPr>
              <a:t> some functions may be platform-dependent, e.g. Mac only</a:t>
            </a:r>
          </a:p>
        </p:txBody>
      </p:sp>
    </p:spTree>
    <p:extLst>
      <p:ext uri="{BB962C8B-B14F-4D97-AF65-F5344CB8AC3E}">
        <p14:creationId xmlns:p14="http://schemas.microsoft.com/office/powerpoint/2010/main" val="39205987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F00C79B-449C-49E5-8AD7-5DAC867E3B3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cap="none" dirty="0"/>
              <a:t>Rust Standard Library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C490DA-DFC1-4D9C-8C2C-BA2F45D43A3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779962" y="342900"/>
            <a:ext cx="6835775" cy="6515100"/>
          </a:xfrm>
        </p:spPr>
        <p:txBody>
          <a:bodyPr/>
          <a:lstStyle/>
          <a:p>
            <a:r>
              <a:rPr lang="en-GB" sz="1400" b="1" dirty="0"/>
              <a:t>Rust's Standard Library/Crate ("std") is the bedrock of its applications</a:t>
            </a:r>
          </a:p>
          <a:p>
            <a:endParaRPr lang="en-GB" sz="1400" dirty="0"/>
          </a:p>
          <a:p>
            <a:r>
              <a:rPr lang="en-GB" sz="1400" b="1" dirty="0">
                <a:latin typeface="Consolas" panose="020B0609020204030204" pitchFamily="49" charset="0"/>
              </a:rPr>
              <a:t>std</a:t>
            </a:r>
            <a:r>
              <a:rPr lang="en-GB" sz="1400" b="1" dirty="0"/>
              <a:t> offers the developer:</a:t>
            </a:r>
          </a:p>
          <a:p>
            <a:pPr marL="285750" indent="-28575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400" dirty="0"/>
              <a:t>Core data types</a:t>
            </a:r>
          </a:p>
          <a:p>
            <a:pPr marL="285750" indent="-28575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400" dirty="0"/>
              <a:t>Operations (implicit methods) on data primitives</a:t>
            </a:r>
          </a:p>
          <a:p>
            <a:pPr marL="285750" indent="-28575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400" dirty="0"/>
              <a:t>Input/Output</a:t>
            </a:r>
          </a:p>
          <a:p>
            <a:pPr marL="285750" indent="-28575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400" dirty="0"/>
              <a:t>Standard macros</a:t>
            </a:r>
          </a:p>
          <a:p>
            <a:pPr marL="285750" indent="-28575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400" dirty="0"/>
              <a:t>Multithreading</a:t>
            </a:r>
          </a:p>
          <a:p>
            <a:pPr marL="285750" indent="-28575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400" i="1" dirty="0"/>
              <a:t>And much, much more!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400" i="1" dirty="0"/>
          </a:p>
          <a:p>
            <a:r>
              <a:rPr lang="en-GB" sz="1400" b="1" dirty="0"/>
              <a:t>In this chapter we'll focus on basic I/O, particularly these macros:</a:t>
            </a:r>
          </a:p>
          <a:p>
            <a:pPr marL="285750" indent="-285750" defTabSz="1614488">
              <a:buFont typeface="Arial" panose="020B0604020202020204" pitchFamily="34" charset="0"/>
              <a:buChar char="•"/>
            </a:pPr>
            <a:r>
              <a:rPr lang="en-GB" sz="1400" b="1" dirty="0">
                <a:latin typeface="Consolas" panose="020B0609020204030204" pitchFamily="49" charset="0"/>
              </a:rPr>
              <a:t>print</a:t>
            </a:r>
            <a:r>
              <a:rPr lang="en-GB" sz="1400" b="1" dirty="0"/>
              <a:t>	</a:t>
            </a:r>
            <a:r>
              <a:rPr lang="en-GB" sz="1400" dirty="0"/>
              <a:t>prints to </a:t>
            </a:r>
            <a:r>
              <a:rPr lang="en-GB" sz="1400" dirty="0" err="1"/>
              <a:t>stdout</a:t>
            </a:r>
            <a:endParaRPr lang="en-GB" sz="1400" dirty="0"/>
          </a:p>
          <a:p>
            <a:pPr marL="285750" indent="-285750" defTabSz="1614488">
              <a:buFont typeface="Arial" panose="020B0604020202020204" pitchFamily="34" charset="0"/>
              <a:buChar char="•"/>
            </a:pPr>
            <a:r>
              <a:rPr lang="en-GB" sz="1400" b="1" dirty="0" err="1">
                <a:latin typeface="Consolas" panose="020B0609020204030204" pitchFamily="49" charset="0"/>
              </a:rPr>
              <a:t>println</a:t>
            </a:r>
            <a:r>
              <a:rPr lang="en-GB" sz="1400" b="1" dirty="0">
                <a:latin typeface="Consolas" panose="020B0609020204030204" pitchFamily="49" charset="0"/>
              </a:rPr>
              <a:t>!</a:t>
            </a:r>
            <a:r>
              <a:rPr lang="en-GB" sz="1400" b="1" dirty="0"/>
              <a:t>	</a:t>
            </a:r>
            <a:r>
              <a:rPr lang="en-GB" sz="1400" dirty="0"/>
              <a:t>prints to </a:t>
            </a:r>
            <a:r>
              <a:rPr lang="en-GB" sz="1400" dirty="0" err="1"/>
              <a:t>stdout</a:t>
            </a:r>
            <a:r>
              <a:rPr lang="en-GB" sz="1400" dirty="0"/>
              <a:t>, with a newline</a:t>
            </a:r>
          </a:p>
          <a:p>
            <a:pPr marL="285750" indent="-285750" defTabSz="1614488">
              <a:buFont typeface="Arial" panose="020B0604020202020204" pitchFamily="34" charset="0"/>
              <a:buChar char="•"/>
            </a:pPr>
            <a:r>
              <a:rPr lang="en-GB" sz="1400" b="1" dirty="0">
                <a:latin typeface="Consolas" panose="020B0609020204030204" pitchFamily="49" charset="0"/>
              </a:rPr>
              <a:t>format!	</a:t>
            </a:r>
            <a:r>
              <a:rPr lang="en-GB" sz="1400" dirty="0"/>
              <a:t>prints to a String</a:t>
            </a:r>
          </a:p>
          <a:p>
            <a:pPr marL="285750" indent="-285750" defTabSz="1614488">
              <a:buFont typeface="Arial" panose="020B0604020202020204" pitchFamily="34" charset="0"/>
              <a:buChar char="•"/>
            </a:pPr>
            <a:r>
              <a:rPr lang="en-GB" sz="1400" b="1" dirty="0" err="1">
                <a:latin typeface="Consolas" panose="020B0609020204030204" pitchFamily="49" charset="0"/>
              </a:rPr>
              <a:t>eprint</a:t>
            </a:r>
            <a:r>
              <a:rPr lang="en-GB" sz="1400" b="1" dirty="0"/>
              <a:t>	</a:t>
            </a:r>
            <a:r>
              <a:rPr lang="en-GB" sz="1400" dirty="0"/>
              <a:t>prints to  stderr, </a:t>
            </a:r>
          </a:p>
          <a:p>
            <a:pPr marL="285750" indent="-285750" defTabSz="1614488">
              <a:buFont typeface="Arial" panose="020B0604020202020204" pitchFamily="34" charset="0"/>
              <a:buChar char="•"/>
            </a:pPr>
            <a:r>
              <a:rPr lang="en-GB" sz="1400" b="1" dirty="0" err="1">
                <a:latin typeface="Consolas" panose="020B0609020204030204" pitchFamily="49" charset="0"/>
              </a:rPr>
              <a:t>eprintln</a:t>
            </a:r>
            <a:r>
              <a:rPr lang="en-GB" sz="1400" b="1" dirty="0">
                <a:latin typeface="Consolas" panose="020B0609020204030204" pitchFamily="49" charset="0"/>
              </a:rPr>
              <a:t>!	</a:t>
            </a:r>
            <a:r>
              <a:rPr lang="en-GB" sz="1400" dirty="0"/>
              <a:t>prints to  stderr, with a newline</a:t>
            </a:r>
          </a:p>
          <a:p>
            <a:pPr marL="285750" indent="-285750" defTabSz="1614488">
              <a:buFont typeface="Arial" panose="020B0604020202020204" pitchFamily="34" charset="0"/>
              <a:buChar char="•"/>
            </a:pPr>
            <a:r>
              <a:rPr lang="en-GB" sz="1400" b="1" dirty="0" err="1">
                <a:latin typeface="Consolas" panose="020B0609020204030204" pitchFamily="49" charset="0"/>
              </a:rPr>
              <a:t>dbg</a:t>
            </a:r>
            <a:r>
              <a:rPr lang="en-GB" sz="1400" b="1" dirty="0">
                <a:latin typeface="Consolas" panose="020B0609020204030204" pitchFamily="49" charset="0"/>
              </a:rPr>
              <a:t>!</a:t>
            </a:r>
            <a:r>
              <a:rPr lang="en-GB" sz="1400" b="1" dirty="0"/>
              <a:t>	</a:t>
            </a:r>
            <a:r>
              <a:rPr lang="en-GB" sz="1400" dirty="0"/>
              <a:t>prints debug information to stderr</a:t>
            </a:r>
          </a:p>
          <a:p>
            <a:pPr marL="285750" indent="-285750" defTabSz="1171575"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sz="1400" dirty="0"/>
          </a:p>
          <a:p>
            <a:pPr defTabSz="1171575"/>
            <a:r>
              <a:rPr lang="en-GB" sz="1400" b="1" dirty="0"/>
              <a:t>And these traits</a:t>
            </a:r>
            <a:r>
              <a:rPr lang="en-GB" sz="1400" dirty="0"/>
              <a:t>:</a:t>
            </a:r>
          </a:p>
          <a:p>
            <a:pPr marL="285750" indent="-285750" defTabSz="1171575">
              <a:buFont typeface="Arial" panose="020B0604020202020204" pitchFamily="34" charset="0"/>
              <a:buChar char="•"/>
            </a:pPr>
            <a:r>
              <a:rPr lang="en-GB" sz="1400" b="1" dirty="0"/>
              <a:t>Read</a:t>
            </a:r>
            <a:r>
              <a:rPr lang="en-GB" sz="1400" dirty="0"/>
              <a:t>, e.g. using </a:t>
            </a:r>
            <a:r>
              <a:rPr lang="en-GB" sz="1400" b="1" dirty="0" err="1">
                <a:latin typeface="Consolas" panose="020B0609020204030204" pitchFamily="49" charset="0"/>
              </a:rPr>
              <a:t>read_line</a:t>
            </a:r>
            <a:r>
              <a:rPr lang="en-GB" sz="1400" b="1" dirty="0">
                <a:latin typeface="Consolas" panose="020B0609020204030204" pitchFamily="49" charset="0"/>
              </a:rPr>
              <a:t> </a:t>
            </a:r>
            <a:r>
              <a:rPr lang="en-GB" sz="1400" dirty="0"/>
              <a:t>method</a:t>
            </a:r>
          </a:p>
          <a:p>
            <a:pPr marL="285750" indent="-285750" defTabSz="1171575">
              <a:buFont typeface="Arial" panose="020B0604020202020204" pitchFamily="34" charset="0"/>
              <a:buChar char="•"/>
            </a:pPr>
            <a:r>
              <a:rPr lang="en-GB" sz="1400" b="1" dirty="0"/>
              <a:t>Write</a:t>
            </a:r>
            <a:r>
              <a:rPr lang="en-GB" sz="1400" dirty="0"/>
              <a:t>, e.g. using </a:t>
            </a:r>
            <a:r>
              <a:rPr lang="en-GB" sz="1400" b="1" dirty="0">
                <a:latin typeface="Consolas" panose="020B0609020204030204" pitchFamily="49" charset="0"/>
              </a:rPr>
              <a:t>write</a:t>
            </a:r>
            <a:r>
              <a:rPr lang="en-GB" sz="1400" dirty="0"/>
              <a:t> method</a:t>
            </a:r>
          </a:p>
          <a:p>
            <a:pPr defTabSz="1171575"/>
            <a:endParaRPr lang="en-GB" sz="1400" dirty="0"/>
          </a:p>
          <a:p>
            <a:endParaRPr lang="en-GB" sz="1400" b="1" dirty="0"/>
          </a:p>
          <a:p>
            <a:endParaRPr lang="en-GB" sz="1400" b="1" dirty="0"/>
          </a:p>
          <a:p>
            <a:endParaRPr lang="en-GB" sz="1400" b="1" dirty="0"/>
          </a:p>
          <a:p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7664329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151930E-1CD6-4AEA-B3B8-9265415294C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 err="1"/>
              <a:t>Stdout</a:t>
            </a:r>
            <a:r>
              <a:rPr lang="en-GB" dirty="0"/>
              <a:t> – </a:t>
            </a:r>
            <a:r>
              <a:rPr lang="en-GB" cap="none" dirty="0"/>
              <a:t>print!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56CB33-DE9F-4B6F-8036-C8290164C4E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722812" y="464159"/>
            <a:ext cx="7084403" cy="4094163"/>
          </a:xfrm>
        </p:spPr>
        <p:txBody>
          <a:bodyPr/>
          <a:lstStyle/>
          <a:p>
            <a:r>
              <a:rPr lang="en-GB" b="1" dirty="0"/>
              <a:t>Here's a simple comparison between C and Rust </a:t>
            </a:r>
            <a:r>
              <a:rPr lang="en-GB" b="1" i="1" dirty="0"/>
              <a:t>standard output </a:t>
            </a:r>
            <a:r>
              <a:rPr lang="en-GB" b="1" dirty="0"/>
              <a:t>techniques: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1427D23-F5DA-413E-B586-E02685973B64}"/>
              </a:ext>
            </a:extLst>
          </p:cNvPr>
          <p:cNvSpPr txBox="1"/>
          <p:nvPr/>
        </p:nvSpPr>
        <p:spPr>
          <a:xfrm>
            <a:off x="4722811" y="1164615"/>
            <a:ext cx="6095609" cy="209293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vert="horz" wrap="square" lIns="0" tIns="0" rIns="0" bIns="0" rtlCol="0" anchor="t" anchorCtr="0">
            <a:normAutofit/>
          </a:bodyPr>
          <a:lstStyle/>
          <a:p>
            <a:pPr algn="l"/>
            <a:endParaRPr lang="en-GB" sz="1600" dirty="0">
              <a:latin typeface="Consolas" panose="020B0609020204030204" pitchFamily="49" charset="0"/>
            </a:endParaRPr>
          </a:p>
          <a:p>
            <a:pPr algn="l"/>
            <a:endParaRPr lang="en-GB" sz="1600" dirty="0">
              <a:solidFill>
                <a:schemeClr val="accent3">
                  <a:lumMod val="40000"/>
                  <a:lumOff val="60000"/>
                </a:schemeClr>
              </a:solidFill>
              <a:latin typeface="Consolas" panose="020B0609020204030204" pitchFamily="49" charset="0"/>
            </a:endParaRPr>
          </a:p>
          <a:p>
            <a:pPr algn="l"/>
            <a:r>
              <a:rPr lang="en-US" sz="1600" dirty="0">
                <a:latin typeface="Consolas" panose="020B0609020204030204" pitchFamily="49" charset="0"/>
              </a:rPr>
              <a:t>  int num = 10;</a:t>
            </a:r>
          </a:p>
          <a:p>
            <a:pPr algn="l"/>
            <a:r>
              <a:rPr lang="en-US" sz="1600" dirty="0">
                <a:latin typeface="Consolas" panose="020B0609020204030204" pitchFamily="49" charset="0"/>
              </a:rPr>
              <a:t>  float num2 = 4.5f;</a:t>
            </a:r>
          </a:p>
          <a:p>
            <a:pPr algn="l"/>
            <a:endParaRPr lang="en-US" sz="1600" dirty="0">
              <a:latin typeface="Consolas" panose="020B0609020204030204" pitchFamily="49" charset="0"/>
            </a:endParaRPr>
          </a:p>
          <a:p>
            <a:pPr algn="l"/>
            <a:r>
              <a:rPr lang="en-GB" sz="1600" dirty="0">
                <a:solidFill>
                  <a:schemeClr val="accent3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GB" sz="1600" dirty="0" err="1">
                <a:solidFill>
                  <a:schemeClr val="accent3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printf</a:t>
            </a:r>
            <a:r>
              <a:rPr lang="en-GB" sz="1600" dirty="0">
                <a:latin typeface="Consolas" panose="020B0609020204030204" pitchFamily="49" charset="0"/>
              </a:rPr>
              <a:t>(</a:t>
            </a:r>
            <a:r>
              <a:rPr lang="en-GB" sz="1600" dirty="0">
                <a:solidFill>
                  <a:srgbClr val="00B050"/>
                </a:solidFill>
                <a:latin typeface="Consolas" panose="020B0609020204030204" pitchFamily="49" charset="0"/>
              </a:rPr>
              <a:t>"Hello World!"</a:t>
            </a:r>
            <a:r>
              <a:rPr lang="en-GB" sz="1600" dirty="0"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sz="1600" dirty="0">
                <a:latin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chemeClr val="accent3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printf</a:t>
            </a:r>
            <a:r>
              <a:rPr lang="en-US" sz="1600" dirty="0"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0B050"/>
                </a:solidFill>
                <a:latin typeface="Consolas" panose="020B0609020204030204" pitchFamily="49" charset="0"/>
              </a:rPr>
              <a:t>"Numbers %d, %2.3f"</a:t>
            </a:r>
            <a:r>
              <a:rPr lang="en-US" sz="1600" dirty="0">
                <a:latin typeface="Consolas" panose="020B0609020204030204" pitchFamily="49" charset="0"/>
              </a:rPr>
              <a:t>, num, num2);</a:t>
            </a:r>
            <a:endParaRPr lang="en-GB" sz="1600" dirty="0">
              <a:latin typeface="Consolas" panose="020B0609020204030204" pitchFamily="49" charset="0"/>
            </a:endParaRPr>
          </a:p>
          <a:p>
            <a:pPr algn="l"/>
            <a:endParaRPr lang="en-GB" sz="1600" dirty="0">
              <a:latin typeface="Consolas" panose="020B0609020204030204" pitchFamily="49" charset="0"/>
            </a:endParaRPr>
          </a:p>
          <a:p>
            <a:pPr algn="l"/>
            <a:endParaRPr lang="en-GB" sz="1600" dirty="0">
              <a:latin typeface="Consolas" panose="020B0609020204030204" pitchFamily="49" charset="0"/>
            </a:endParaRPr>
          </a:p>
          <a:p>
            <a:pPr algn="l"/>
            <a:endParaRPr lang="en-GB" sz="1600" dirty="0">
              <a:latin typeface="Consolas" panose="020B0609020204030204" pitchFamily="49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6A8A806-D384-4A7F-BD2A-07884AC992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12688" y="1177422"/>
            <a:ext cx="365791" cy="37953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D34F519-96CA-4C32-9718-98039C521F29}"/>
              </a:ext>
            </a:extLst>
          </p:cNvPr>
          <p:cNvSpPr txBox="1"/>
          <p:nvPr/>
        </p:nvSpPr>
        <p:spPr>
          <a:xfrm>
            <a:off x="4722811" y="3597581"/>
            <a:ext cx="6095609" cy="1945970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 vert="horz" wrap="square" lIns="0" tIns="0" rIns="0" bIns="0" rtlCol="0" anchor="t" anchorCtr="0">
            <a:normAutofit/>
          </a:bodyPr>
          <a:lstStyle/>
          <a:p>
            <a:pPr algn="l"/>
            <a:endParaRPr lang="en-GB" sz="1600" dirty="0">
              <a:latin typeface="Consolas" panose="020B0609020204030204" pitchFamily="49" charset="0"/>
            </a:endParaRPr>
          </a:p>
          <a:p>
            <a:pPr algn="l"/>
            <a:endParaRPr lang="en-GB" sz="1600" dirty="0">
              <a:latin typeface="Consolas" panose="020B0609020204030204" pitchFamily="49" charset="0"/>
            </a:endParaRPr>
          </a:p>
          <a:p>
            <a:pPr algn="l"/>
            <a:r>
              <a:rPr lang="en-GB" sz="1600" dirty="0">
                <a:latin typeface="Consolas" panose="020B0609020204030204" pitchFamily="49" charset="0"/>
              </a:rPr>
              <a:t>  </a:t>
            </a:r>
            <a:r>
              <a:rPr lang="en-GB" sz="1600" dirty="0">
                <a:solidFill>
                  <a:srgbClr val="0070C0"/>
                </a:solidFill>
                <a:latin typeface="Consolas" panose="020B0609020204030204" pitchFamily="49" charset="0"/>
              </a:rPr>
              <a:t>let</a:t>
            </a:r>
            <a:r>
              <a:rPr lang="en-GB" sz="1600" dirty="0">
                <a:latin typeface="Consolas" panose="020B0609020204030204" pitchFamily="49" charset="0"/>
              </a:rPr>
              <a:t> </a:t>
            </a:r>
            <a:r>
              <a:rPr lang="en-GB" sz="1600" dirty="0" err="1">
                <a:latin typeface="Consolas" panose="020B0609020204030204" pitchFamily="49" charset="0"/>
              </a:rPr>
              <a:t>num</a:t>
            </a:r>
            <a:r>
              <a:rPr lang="en-GB" sz="1600" dirty="0">
                <a:latin typeface="Consolas" panose="020B0609020204030204" pitchFamily="49" charset="0"/>
              </a:rPr>
              <a:t> = 10;</a:t>
            </a:r>
          </a:p>
          <a:p>
            <a:pPr algn="l"/>
            <a:r>
              <a:rPr lang="en-GB" sz="1600" dirty="0">
                <a:latin typeface="Consolas" panose="020B0609020204030204" pitchFamily="49" charset="0"/>
              </a:rPr>
              <a:t>  </a:t>
            </a:r>
            <a:r>
              <a:rPr lang="en-GB" sz="1600" dirty="0">
                <a:solidFill>
                  <a:srgbClr val="0070C0"/>
                </a:solidFill>
                <a:latin typeface="Consolas" panose="020B0609020204030204" pitchFamily="49" charset="0"/>
              </a:rPr>
              <a:t>let</a:t>
            </a:r>
            <a:r>
              <a:rPr lang="en-GB" sz="1600" dirty="0">
                <a:latin typeface="Consolas" panose="020B0609020204030204" pitchFamily="49" charset="0"/>
              </a:rPr>
              <a:t> num2 = 4.5;     </a:t>
            </a:r>
          </a:p>
          <a:p>
            <a:pPr algn="l"/>
            <a:r>
              <a:rPr lang="en-GB" sz="1600" dirty="0">
                <a:latin typeface="Consolas" panose="020B0609020204030204" pitchFamily="49" charset="0"/>
              </a:rPr>
              <a:t>   </a:t>
            </a:r>
          </a:p>
          <a:p>
            <a:pPr algn="l"/>
            <a:r>
              <a:rPr lang="en-GB" sz="1600" dirty="0">
                <a:latin typeface="Consolas" panose="020B0609020204030204" pitchFamily="49" charset="0"/>
              </a:rPr>
              <a:t>  </a:t>
            </a:r>
            <a:r>
              <a:rPr lang="en-GB" sz="1600" dirty="0">
                <a:solidFill>
                  <a:srgbClr val="00B050"/>
                </a:solidFill>
                <a:latin typeface="Consolas" panose="020B0609020204030204" pitchFamily="49" charset="0"/>
              </a:rPr>
              <a:t>print!</a:t>
            </a:r>
            <a:r>
              <a:rPr lang="en-GB" sz="1600" dirty="0">
                <a:latin typeface="Consolas" panose="020B0609020204030204" pitchFamily="49" charset="0"/>
              </a:rPr>
              <a:t>(</a:t>
            </a:r>
            <a:r>
              <a:rPr lang="en-GB" sz="1600" dirty="0">
                <a:solidFill>
                  <a:srgbClr val="7F007D"/>
                </a:solidFill>
                <a:latin typeface="Consolas" panose="020B0609020204030204" pitchFamily="49" charset="0"/>
              </a:rPr>
              <a:t>"Hello World!"</a:t>
            </a:r>
            <a:r>
              <a:rPr lang="en-GB" sz="1600" dirty="0"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GB" sz="1600" dirty="0">
                <a:latin typeface="Consolas" panose="020B0609020204030204" pitchFamily="49" charset="0"/>
              </a:rPr>
              <a:t>  </a:t>
            </a:r>
            <a:r>
              <a:rPr lang="en-GB" sz="1600" dirty="0">
                <a:solidFill>
                  <a:srgbClr val="00B050"/>
                </a:solidFill>
                <a:latin typeface="Consolas" panose="020B0609020204030204" pitchFamily="49" charset="0"/>
              </a:rPr>
              <a:t>print!</a:t>
            </a:r>
            <a:r>
              <a:rPr lang="en-GB" sz="1600" dirty="0">
                <a:latin typeface="Consolas" panose="020B0609020204030204" pitchFamily="49" charset="0"/>
              </a:rPr>
              <a:t>(</a:t>
            </a:r>
            <a:r>
              <a:rPr lang="en-GB" sz="1600" dirty="0">
                <a:solidFill>
                  <a:srgbClr val="7F007D"/>
                </a:solidFill>
                <a:latin typeface="Consolas" panose="020B0609020204030204" pitchFamily="49" charset="0"/>
              </a:rPr>
              <a:t>"Numbers are {}, {:.3}"</a:t>
            </a:r>
            <a:r>
              <a:rPr lang="en-GB" sz="1600" dirty="0">
                <a:latin typeface="Consolas" panose="020B0609020204030204" pitchFamily="49" charset="0"/>
              </a:rPr>
              <a:t>, </a:t>
            </a:r>
            <a:r>
              <a:rPr lang="en-GB" sz="1600" dirty="0" err="1">
                <a:latin typeface="Consolas" panose="020B0609020204030204" pitchFamily="49" charset="0"/>
              </a:rPr>
              <a:t>num</a:t>
            </a:r>
            <a:r>
              <a:rPr lang="en-GB" sz="1600" dirty="0">
                <a:latin typeface="Consolas" panose="020B0609020204030204" pitchFamily="49" charset="0"/>
              </a:rPr>
              <a:t>, num2);</a:t>
            </a:r>
          </a:p>
          <a:p>
            <a:pPr algn="l"/>
            <a:endParaRPr lang="en-GB" sz="1600" dirty="0">
              <a:latin typeface="Consolas" panose="020B0609020204030204" pitchFamily="49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2FA73E6-26DF-460C-AFE5-2553DC59BE11}"/>
              </a:ext>
            </a:extLst>
          </p:cNvPr>
          <p:cNvSpPr txBox="1"/>
          <p:nvPr/>
        </p:nvSpPr>
        <p:spPr>
          <a:xfrm>
            <a:off x="6781680" y="5709099"/>
            <a:ext cx="4036740" cy="369332"/>
          </a:xfrm>
          <a:prstGeom prst="rect">
            <a:avLst/>
          </a:prstGeom>
          <a:solidFill>
            <a:srgbClr val="000000"/>
          </a:solidFill>
        </p:spPr>
        <p:txBody>
          <a:bodyPr wrap="square">
            <a:noAutofit/>
          </a:bodyPr>
          <a:lstStyle/>
          <a:p>
            <a:r>
              <a:rPr lang="en-GB" sz="1600" dirty="0">
                <a:solidFill>
                  <a:schemeClr val="bg1"/>
                </a:solidFill>
                <a:latin typeface="Consolas" panose="020B0609020204030204" pitchFamily="49" charset="0"/>
              </a:rPr>
              <a:t>Hello </a:t>
            </a:r>
            <a:r>
              <a:rPr lang="en-GB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World!Numbers</a:t>
            </a:r>
            <a:r>
              <a:rPr lang="en-GB" sz="1600" dirty="0">
                <a:solidFill>
                  <a:schemeClr val="bg1"/>
                </a:solidFill>
                <a:latin typeface="Consolas" panose="020B0609020204030204" pitchFamily="49" charset="0"/>
              </a:rPr>
              <a:t> are 10, 4.500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091A1C0-DF6D-4DA9-A2D6-FC68D95A7A91}"/>
              </a:ext>
            </a:extLst>
          </p:cNvPr>
          <p:cNvSpPr txBox="1"/>
          <p:nvPr/>
        </p:nvSpPr>
        <p:spPr>
          <a:xfrm>
            <a:off x="5557767" y="5709099"/>
            <a:ext cx="1192213" cy="369332"/>
          </a:xfrm>
          <a:prstGeom prst="rect">
            <a:avLst/>
          </a:prstGeom>
          <a:solidFill>
            <a:srgbClr val="00B050"/>
          </a:solidFill>
        </p:spPr>
        <p:txBody>
          <a:bodyPr wrap="square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STDOUT</a:t>
            </a:r>
          </a:p>
        </p:txBody>
      </p:sp>
      <p:pic>
        <p:nvPicPr>
          <p:cNvPr id="4" name="Picture 2" descr="Rust Programming language Logo Machine learning Haskell, crab, animals ...">
            <a:extLst>
              <a:ext uri="{FF2B5EF4-FFF2-40B4-BE49-F238E27FC236}">
                <a16:creationId xmlns:a16="http://schemas.microsoft.com/office/drawing/2014/main" id="{1885FF9D-0037-BBA2-8A6C-90E6A83894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7618" y="3557593"/>
            <a:ext cx="675930" cy="505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66873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151930E-1CD6-4AEA-B3B8-9265415294C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 err="1"/>
              <a:t>Stdout</a:t>
            </a:r>
            <a:r>
              <a:rPr lang="en-GB" dirty="0"/>
              <a:t> – </a:t>
            </a:r>
            <a:r>
              <a:rPr lang="en-GB" cap="none" dirty="0" err="1"/>
              <a:t>print</a:t>
            </a:r>
            <a:r>
              <a:rPr lang="en-GB" u="sng" cap="none" dirty="0" err="1"/>
              <a:t>ln</a:t>
            </a:r>
            <a:r>
              <a:rPr lang="en-GB" cap="none" dirty="0"/>
              <a:t>!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56CB33-DE9F-4B6F-8036-C8290164C4E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722812" y="464159"/>
            <a:ext cx="7084403" cy="4094163"/>
          </a:xfrm>
        </p:spPr>
        <p:txBody>
          <a:bodyPr/>
          <a:lstStyle/>
          <a:p>
            <a:r>
              <a:rPr lang="en-GB" b="1" dirty="0"/>
              <a:t>Here's a comparison between C and Rust </a:t>
            </a:r>
            <a:r>
              <a:rPr lang="en-GB" b="1" i="1" dirty="0"/>
              <a:t>standard output </a:t>
            </a:r>
            <a:r>
              <a:rPr lang="en-GB" b="1" dirty="0"/>
              <a:t>techniques: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1427D23-F5DA-413E-B586-E02685973B64}"/>
              </a:ext>
            </a:extLst>
          </p:cNvPr>
          <p:cNvSpPr txBox="1"/>
          <p:nvPr/>
        </p:nvSpPr>
        <p:spPr>
          <a:xfrm>
            <a:off x="4722811" y="1164615"/>
            <a:ext cx="6380617" cy="209293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vert="horz" wrap="square" lIns="0" tIns="0" rIns="0" bIns="0" rtlCol="0" anchor="t" anchorCtr="0">
            <a:normAutofit/>
          </a:bodyPr>
          <a:lstStyle/>
          <a:p>
            <a:pPr algn="l"/>
            <a:endParaRPr lang="en-GB" sz="1600" dirty="0">
              <a:latin typeface="Consolas" panose="020B0609020204030204" pitchFamily="49" charset="0"/>
            </a:endParaRPr>
          </a:p>
          <a:p>
            <a:pPr algn="l"/>
            <a:endParaRPr lang="en-GB" sz="1600" dirty="0">
              <a:solidFill>
                <a:schemeClr val="accent3">
                  <a:lumMod val="40000"/>
                  <a:lumOff val="60000"/>
                </a:schemeClr>
              </a:solidFill>
              <a:latin typeface="Consolas" panose="020B0609020204030204" pitchFamily="49" charset="0"/>
            </a:endParaRPr>
          </a:p>
          <a:p>
            <a:pPr algn="l"/>
            <a:r>
              <a:rPr lang="en-US" sz="1600" dirty="0">
                <a:latin typeface="Consolas" panose="020B0609020204030204" pitchFamily="49" charset="0"/>
              </a:rPr>
              <a:t>  int num = 10;</a:t>
            </a:r>
          </a:p>
          <a:p>
            <a:pPr algn="l"/>
            <a:r>
              <a:rPr lang="en-US" sz="1600" dirty="0">
                <a:latin typeface="Consolas" panose="020B0609020204030204" pitchFamily="49" charset="0"/>
              </a:rPr>
              <a:t>  float num2 = 4.5f;</a:t>
            </a:r>
          </a:p>
          <a:p>
            <a:pPr algn="l"/>
            <a:endParaRPr lang="en-US" sz="1600" dirty="0">
              <a:latin typeface="Consolas" panose="020B0609020204030204" pitchFamily="49" charset="0"/>
            </a:endParaRPr>
          </a:p>
          <a:p>
            <a:pPr algn="l"/>
            <a:r>
              <a:rPr lang="en-GB" sz="1600" dirty="0">
                <a:solidFill>
                  <a:schemeClr val="accent3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GB" sz="1600" dirty="0" err="1">
                <a:solidFill>
                  <a:schemeClr val="accent3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printf</a:t>
            </a:r>
            <a:r>
              <a:rPr lang="en-GB" sz="1600" dirty="0">
                <a:latin typeface="Consolas" panose="020B0609020204030204" pitchFamily="49" charset="0"/>
              </a:rPr>
              <a:t>(</a:t>
            </a:r>
            <a:r>
              <a:rPr lang="en-GB" sz="1600" dirty="0">
                <a:solidFill>
                  <a:srgbClr val="00B050"/>
                </a:solidFill>
                <a:latin typeface="Consolas" panose="020B0609020204030204" pitchFamily="49" charset="0"/>
              </a:rPr>
              <a:t>"Hello World!\n"</a:t>
            </a:r>
            <a:r>
              <a:rPr lang="en-GB" sz="1600" dirty="0"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sz="1600" dirty="0">
                <a:latin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chemeClr val="accent3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printf</a:t>
            </a:r>
            <a:r>
              <a:rPr lang="en-US" sz="1600" dirty="0"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0B050"/>
                </a:solidFill>
                <a:latin typeface="Consolas" panose="020B0609020204030204" pitchFamily="49" charset="0"/>
              </a:rPr>
              <a:t>"Numbers %d, %.3f\n"</a:t>
            </a:r>
            <a:r>
              <a:rPr lang="en-US" sz="1600" dirty="0">
                <a:latin typeface="Consolas" panose="020B0609020204030204" pitchFamily="49" charset="0"/>
              </a:rPr>
              <a:t>, num, num2);</a:t>
            </a:r>
            <a:endParaRPr lang="en-GB" sz="1600" dirty="0">
              <a:latin typeface="Consolas" panose="020B0609020204030204" pitchFamily="49" charset="0"/>
            </a:endParaRPr>
          </a:p>
          <a:p>
            <a:pPr algn="l"/>
            <a:endParaRPr lang="en-GB" sz="1600" dirty="0">
              <a:latin typeface="Consolas" panose="020B0609020204030204" pitchFamily="49" charset="0"/>
            </a:endParaRPr>
          </a:p>
          <a:p>
            <a:pPr algn="l"/>
            <a:endParaRPr lang="en-GB" sz="1600" dirty="0">
              <a:latin typeface="Consolas" panose="020B0609020204030204" pitchFamily="49" charset="0"/>
            </a:endParaRPr>
          </a:p>
          <a:p>
            <a:pPr algn="l"/>
            <a:endParaRPr lang="en-GB" sz="1600" dirty="0">
              <a:latin typeface="Consolas" panose="020B0609020204030204" pitchFamily="49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6A8A806-D384-4A7F-BD2A-07884AC992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5584" y="1182930"/>
            <a:ext cx="365791" cy="37953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D34F519-96CA-4C32-9718-98039C521F29}"/>
              </a:ext>
            </a:extLst>
          </p:cNvPr>
          <p:cNvSpPr txBox="1"/>
          <p:nvPr/>
        </p:nvSpPr>
        <p:spPr>
          <a:xfrm>
            <a:off x="4722811" y="3597581"/>
            <a:ext cx="6380617" cy="1945970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 vert="horz" wrap="square" lIns="0" tIns="0" rIns="0" bIns="0" rtlCol="0" anchor="t" anchorCtr="0">
            <a:normAutofit/>
          </a:bodyPr>
          <a:lstStyle/>
          <a:p>
            <a:pPr algn="l"/>
            <a:endParaRPr lang="en-GB" sz="1600" dirty="0">
              <a:latin typeface="Consolas" panose="020B0609020204030204" pitchFamily="49" charset="0"/>
            </a:endParaRPr>
          </a:p>
          <a:p>
            <a:pPr algn="l"/>
            <a:endParaRPr lang="en-GB" sz="1600" dirty="0">
              <a:latin typeface="Consolas" panose="020B0609020204030204" pitchFamily="49" charset="0"/>
            </a:endParaRPr>
          </a:p>
          <a:p>
            <a:pPr algn="l"/>
            <a:r>
              <a:rPr lang="en-GB" sz="1600" dirty="0">
                <a:latin typeface="Consolas" panose="020B0609020204030204" pitchFamily="49" charset="0"/>
              </a:rPr>
              <a:t>  </a:t>
            </a:r>
            <a:r>
              <a:rPr lang="en-GB" sz="1600" dirty="0">
                <a:solidFill>
                  <a:srgbClr val="0070C0"/>
                </a:solidFill>
                <a:latin typeface="Consolas" panose="020B0609020204030204" pitchFamily="49" charset="0"/>
              </a:rPr>
              <a:t>let</a:t>
            </a:r>
            <a:r>
              <a:rPr lang="en-GB" sz="1600" dirty="0">
                <a:latin typeface="Consolas" panose="020B0609020204030204" pitchFamily="49" charset="0"/>
              </a:rPr>
              <a:t> </a:t>
            </a:r>
            <a:r>
              <a:rPr lang="en-GB" sz="1600" dirty="0" err="1">
                <a:latin typeface="Consolas" panose="020B0609020204030204" pitchFamily="49" charset="0"/>
              </a:rPr>
              <a:t>num</a:t>
            </a:r>
            <a:r>
              <a:rPr lang="en-GB" sz="1600" dirty="0">
                <a:latin typeface="Consolas" panose="020B0609020204030204" pitchFamily="49" charset="0"/>
              </a:rPr>
              <a:t> = 10;</a:t>
            </a:r>
          </a:p>
          <a:p>
            <a:pPr algn="l"/>
            <a:r>
              <a:rPr lang="en-GB" sz="1600" dirty="0">
                <a:latin typeface="Consolas" panose="020B0609020204030204" pitchFamily="49" charset="0"/>
              </a:rPr>
              <a:t>  </a:t>
            </a:r>
            <a:r>
              <a:rPr lang="en-GB" sz="1600" dirty="0">
                <a:solidFill>
                  <a:srgbClr val="0070C0"/>
                </a:solidFill>
                <a:latin typeface="Consolas" panose="020B0609020204030204" pitchFamily="49" charset="0"/>
              </a:rPr>
              <a:t>let</a:t>
            </a:r>
            <a:r>
              <a:rPr lang="en-GB" sz="1600" dirty="0">
                <a:latin typeface="Consolas" panose="020B0609020204030204" pitchFamily="49" charset="0"/>
              </a:rPr>
              <a:t> num2 = 4.5;     </a:t>
            </a:r>
          </a:p>
          <a:p>
            <a:pPr algn="l"/>
            <a:r>
              <a:rPr lang="en-GB" sz="1600" dirty="0">
                <a:latin typeface="Consolas" panose="020B0609020204030204" pitchFamily="49" charset="0"/>
              </a:rPr>
              <a:t>   </a:t>
            </a:r>
          </a:p>
          <a:p>
            <a:pPr algn="l"/>
            <a:r>
              <a:rPr lang="en-GB" sz="1600" dirty="0">
                <a:latin typeface="Consolas" panose="020B0609020204030204" pitchFamily="49" charset="0"/>
              </a:rPr>
              <a:t>  </a:t>
            </a:r>
            <a:r>
              <a:rPr lang="en-GB" sz="1600" dirty="0" err="1">
                <a:solidFill>
                  <a:srgbClr val="00B050"/>
                </a:solidFill>
                <a:latin typeface="Consolas" panose="020B0609020204030204" pitchFamily="49" charset="0"/>
              </a:rPr>
              <a:t>println</a:t>
            </a:r>
            <a:r>
              <a:rPr lang="en-GB" sz="1600" dirty="0">
                <a:solidFill>
                  <a:srgbClr val="00B050"/>
                </a:solidFill>
                <a:latin typeface="Consolas" panose="020B0609020204030204" pitchFamily="49" charset="0"/>
              </a:rPr>
              <a:t>!</a:t>
            </a:r>
            <a:r>
              <a:rPr lang="en-GB" sz="1600" dirty="0">
                <a:latin typeface="Consolas" panose="020B0609020204030204" pitchFamily="49" charset="0"/>
              </a:rPr>
              <a:t>(</a:t>
            </a:r>
            <a:r>
              <a:rPr lang="en-GB" sz="1600" dirty="0">
                <a:solidFill>
                  <a:srgbClr val="7F007D"/>
                </a:solidFill>
                <a:latin typeface="Consolas" panose="020B0609020204030204" pitchFamily="49" charset="0"/>
              </a:rPr>
              <a:t>"Hello World!"</a:t>
            </a:r>
            <a:r>
              <a:rPr lang="en-GB" sz="1600" dirty="0"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GB" sz="1600" dirty="0">
                <a:latin typeface="Consolas" panose="020B0609020204030204" pitchFamily="49" charset="0"/>
              </a:rPr>
              <a:t>  </a:t>
            </a:r>
            <a:r>
              <a:rPr lang="en-GB" sz="1600" dirty="0" err="1">
                <a:solidFill>
                  <a:srgbClr val="00B050"/>
                </a:solidFill>
                <a:latin typeface="Consolas" panose="020B0609020204030204" pitchFamily="49" charset="0"/>
              </a:rPr>
              <a:t>println</a:t>
            </a:r>
            <a:r>
              <a:rPr lang="en-GB" sz="1600" dirty="0">
                <a:solidFill>
                  <a:srgbClr val="00B050"/>
                </a:solidFill>
                <a:latin typeface="Consolas" panose="020B0609020204030204" pitchFamily="49" charset="0"/>
              </a:rPr>
              <a:t>!</a:t>
            </a:r>
            <a:r>
              <a:rPr lang="en-GB" sz="1600" dirty="0">
                <a:latin typeface="Consolas" panose="020B0609020204030204" pitchFamily="49" charset="0"/>
              </a:rPr>
              <a:t>(</a:t>
            </a:r>
            <a:r>
              <a:rPr lang="en-GB" sz="1600" dirty="0">
                <a:solidFill>
                  <a:srgbClr val="7F007D"/>
                </a:solidFill>
                <a:latin typeface="Consolas" panose="020B0609020204030204" pitchFamily="49" charset="0"/>
              </a:rPr>
              <a:t>"Numbers are {}, {:.3}"</a:t>
            </a:r>
            <a:r>
              <a:rPr lang="en-GB" sz="1600" dirty="0">
                <a:latin typeface="Consolas" panose="020B0609020204030204" pitchFamily="49" charset="0"/>
              </a:rPr>
              <a:t>, </a:t>
            </a:r>
            <a:r>
              <a:rPr lang="en-GB" sz="1600" dirty="0" err="1">
                <a:latin typeface="Consolas" panose="020B0609020204030204" pitchFamily="49" charset="0"/>
              </a:rPr>
              <a:t>num</a:t>
            </a:r>
            <a:r>
              <a:rPr lang="en-GB" sz="1600" dirty="0">
                <a:latin typeface="Consolas" panose="020B0609020204030204" pitchFamily="49" charset="0"/>
              </a:rPr>
              <a:t>, num2);</a:t>
            </a:r>
          </a:p>
          <a:p>
            <a:pPr algn="l"/>
            <a:endParaRPr lang="en-GB" sz="1600" dirty="0">
              <a:latin typeface="Consolas" panose="020B0609020204030204" pitchFamily="49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2FA73E6-26DF-460C-AFE5-2553DC59BE11}"/>
              </a:ext>
            </a:extLst>
          </p:cNvPr>
          <p:cNvSpPr txBox="1"/>
          <p:nvPr/>
        </p:nvSpPr>
        <p:spPr>
          <a:xfrm>
            <a:off x="7116104" y="5761622"/>
            <a:ext cx="3987324" cy="646331"/>
          </a:xfrm>
          <a:prstGeom prst="rect">
            <a:avLst/>
          </a:prstGeom>
          <a:solidFill>
            <a:srgbClr val="000000"/>
          </a:solidFill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Consolas" panose="020B0609020204030204" pitchFamily="49" charset="0"/>
              </a:rPr>
              <a:t>Hello World!</a:t>
            </a:r>
          </a:p>
          <a:p>
            <a:r>
              <a:rPr lang="en-GB" dirty="0">
                <a:solidFill>
                  <a:schemeClr val="bg1"/>
                </a:solidFill>
                <a:latin typeface="Consolas" panose="020B0609020204030204" pitchFamily="49" charset="0"/>
              </a:rPr>
              <a:t>Numbers are 10, 4.500</a:t>
            </a:r>
          </a:p>
        </p:txBody>
      </p:sp>
      <p:sp>
        <p:nvSpPr>
          <p:cNvPr id="2049" name="TextBox 2048">
            <a:extLst>
              <a:ext uri="{FF2B5EF4-FFF2-40B4-BE49-F238E27FC236}">
                <a16:creationId xmlns:a16="http://schemas.microsoft.com/office/drawing/2014/main" id="{0CB6D340-962A-41F5-8CB3-A3C526F303A9}"/>
              </a:ext>
            </a:extLst>
          </p:cNvPr>
          <p:cNvSpPr txBox="1"/>
          <p:nvPr/>
        </p:nvSpPr>
        <p:spPr>
          <a:xfrm>
            <a:off x="5828505" y="5772755"/>
            <a:ext cx="1192213" cy="295975"/>
          </a:xfrm>
          <a:prstGeom prst="rect">
            <a:avLst/>
          </a:prstGeom>
          <a:solidFill>
            <a:srgbClr val="00B050"/>
          </a:solidFill>
        </p:spPr>
        <p:txBody>
          <a:bodyPr wrap="square" anchor="ctr">
            <a:no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STDOUT</a:t>
            </a:r>
          </a:p>
        </p:txBody>
      </p:sp>
      <p:pic>
        <p:nvPicPr>
          <p:cNvPr id="4" name="Picture 2" descr="Rust Programming language Logo Machine learning Haskell, crab, animals ...">
            <a:extLst>
              <a:ext uri="{FF2B5EF4-FFF2-40B4-BE49-F238E27FC236}">
                <a16:creationId xmlns:a16="http://schemas.microsoft.com/office/drawing/2014/main" id="{5C661EFD-BB26-BEFA-6905-A7D894D628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7356" y="3557593"/>
            <a:ext cx="675930" cy="505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02320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A2FBD08-6305-F7E2-FB7F-EFC5C51FCCF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cap="none" dirty="0"/>
              <a:t>Display vs. Debug traits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7E57A7-5C5C-4EC2-C812-D17CCEE9BD7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688222" y="387458"/>
            <a:ext cx="7118994" cy="4094163"/>
          </a:xfrm>
        </p:spPr>
        <p:txBody>
          <a:bodyPr/>
          <a:lstStyle/>
          <a:p>
            <a:r>
              <a:rPr lang="en-GB" b="1" dirty="0"/>
              <a:t>Rust's std library provides basic traits which control the display of text.</a:t>
            </a:r>
          </a:p>
          <a:p>
            <a:endParaRPr lang="en-GB" dirty="0"/>
          </a:p>
          <a:p>
            <a:r>
              <a:rPr lang="en-GB" dirty="0"/>
              <a:t>The two key ones are: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Debug</a:t>
            </a:r>
            <a:r>
              <a:rPr lang="en-GB" dirty="0"/>
              <a:t> (</a:t>
            </a:r>
            <a:r>
              <a:rPr lang="en-GB" dirty="0" err="1">
                <a:latin typeface="Consolas" panose="020B0609020204030204" pitchFamily="49" charset="0"/>
              </a:rPr>
              <a:t>fmt</a:t>
            </a:r>
            <a:r>
              <a:rPr lang="en-GB" dirty="0">
                <a:latin typeface="Consolas" panose="020B0609020204030204" pitchFamily="49" charset="0"/>
              </a:rPr>
              <a:t>::Debug</a:t>
            </a:r>
            <a:r>
              <a:rPr lang="en-GB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Display</a:t>
            </a:r>
            <a:r>
              <a:rPr lang="en-GB" dirty="0"/>
              <a:t> (</a:t>
            </a:r>
            <a:r>
              <a:rPr lang="en-GB" dirty="0" err="1">
                <a:latin typeface="Consolas" panose="020B0609020204030204" pitchFamily="49" charset="0"/>
              </a:rPr>
              <a:t>fmt</a:t>
            </a:r>
            <a:r>
              <a:rPr lang="en-GB" dirty="0">
                <a:latin typeface="Consolas" panose="020B0609020204030204" pitchFamily="49" charset="0"/>
              </a:rPr>
              <a:t>::Display</a:t>
            </a:r>
            <a:r>
              <a:rPr lang="en-GB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r>
              <a:rPr lang="en-GB" b="1" dirty="0"/>
              <a:t>Some important things to remember: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b="1" dirty="0"/>
              <a:t>Display</a:t>
            </a:r>
            <a:r>
              <a:rPr lang="en-GB" dirty="0"/>
              <a:t> implementations should be represented as UTF-8 string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b="1" dirty="0"/>
              <a:t>Debug</a:t>
            </a:r>
            <a:r>
              <a:rPr lang="en-GB" dirty="0"/>
              <a:t> implementation should be implemented for all public types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b="1" dirty="0"/>
              <a:t>Debug</a:t>
            </a:r>
            <a:r>
              <a:rPr lang="en-GB" dirty="0"/>
              <a:t> representation attempts to show </a:t>
            </a:r>
            <a:r>
              <a:rPr lang="en-GB" b="1" dirty="0"/>
              <a:t>internal state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b="1" dirty="0"/>
              <a:t>Debug</a:t>
            </a:r>
            <a:r>
              <a:rPr lang="en-GB" dirty="0"/>
              <a:t> representation can be easily derived, e.g.</a:t>
            </a:r>
          </a:p>
          <a:p>
            <a:pPr defTabSz="265113">
              <a:spcBef>
                <a:spcPts val="600"/>
              </a:spcBef>
            </a:pPr>
            <a:r>
              <a:rPr lang="en-GB" dirty="0"/>
              <a:t>	</a:t>
            </a:r>
            <a:r>
              <a:rPr lang="en-GB" b="1" dirty="0">
                <a:latin typeface="Consolas" panose="020B0609020204030204" pitchFamily="49" charset="0"/>
              </a:rPr>
              <a:t>#[derive(Debug)]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578482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BC258CA-018A-BF43-CAB4-33BCBA2C223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sz="4400" cap="none" dirty="0"/>
              <a:t>Format Strings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C685DF-0CCD-3C5B-2678-B49CF78A884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808538" y="351363"/>
            <a:ext cx="6898188" cy="4094163"/>
          </a:xfrm>
        </p:spPr>
        <p:txBody>
          <a:bodyPr/>
          <a:lstStyle/>
          <a:p>
            <a:r>
              <a:rPr lang="en-GB" b="1" dirty="0"/>
              <a:t>Rust's formatting system is functionally similar to: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C's </a:t>
            </a:r>
            <a:r>
              <a:rPr lang="en-GB" dirty="0" err="1"/>
              <a:t>printf</a:t>
            </a:r>
            <a:r>
              <a:rPr lang="en-GB" dirty="0"/>
              <a:t>/</a:t>
            </a:r>
            <a:r>
              <a:rPr lang="en-GB" dirty="0" err="1"/>
              <a:t>fprintf</a:t>
            </a:r>
            <a:r>
              <a:rPr lang="en-GB" dirty="0"/>
              <a:t> and format specifiers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Python's </a:t>
            </a:r>
            <a:r>
              <a:rPr lang="en-GB" dirty="0" err="1"/>
              <a:t>str.format</a:t>
            </a:r>
            <a:r>
              <a:rPr lang="en-GB" dirty="0"/>
              <a:t> and f-strings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r>
              <a:rPr lang="en-GB" dirty="0"/>
              <a:t>All of Rust's formatting is achieved via </a:t>
            </a:r>
            <a:r>
              <a:rPr lang="en-GB" b="1" dirty="0"/>
              <a:t>format strings</a:t>
            </a:r>
            <a:r>
              <a:rPr lang="en-GB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Implemented via </a:t>
            </a:r>
            <a:r>
              <a:rPr lang="en-GB" b="1" dirty="0"/>
              <a:t>traits</a:t>
            </a:r>
            <a:r>
              <a:rPr lang="en-GB" dirty="0"/>
              <a:t> (typically </a:t>
            </a:r>
            <a:r>
              <a:rPr lang="en-GB" b="1" dirty="0" err="1"/>
              <a:t>fmt</a:t>
            </a:r>
            <a:r>
              <a:rPr lang="en-GB" b="1" dirty="0"/>
              <a:t>::Display</a:t>
            </a:r>
            <a:r>
              <a:rPr lang="en-GB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r>
              <a:rPr lang="en-GB" dirty="0"/>
              <a:t>Consequently, the same variable may appear differently depending on the format used, e.g.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19A79E-28A8-A940-EF06-2AC4DA05820F}"/>
              </a:ext>
            </a:extLst>
          </p:cNvPr>
          <p:cNvSpPr txBox="1"/>
          <p:nvPr/>
        </p:nvSpPr>
        <p:spPr>
          <a:xfrm>
            <a:off x="4808538" y="3327052"/>
            <a:ext cx="6380617" cy="1945970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 vert="horz" wrap="square" lIns="0" tIns="0" rIns="0" bIns="0" rtlCol="0" anchor="t" anchorCtr="0">
            <a:normAutofit lnSpcReduction="10000"/>
          </a:bodyPr>
          <a:lstStyle/>
          <a:p>
            <a:pPr algn="l"/>
            <a:endParaRPr lang="en-GB" sz="1600" dirty="0">
              <a:latin typeface="Consolas" panose="020B0609020204030204" pitchFamily="49" charset="0"/>
            </a:endParaRPr>
          </a:p>
          <a:p>
            <a:pPr algn="l"/>
            <a:r>
              <a:rPr lang="en-GB" sz="1600" dirty="0" err="1">
                <a:latin typeface="Consolas" panose="020B0609020204030204" pitchFamily="49" charset="0"/>
              </a:rPr>
              <a:t>fn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main() {    </a:t>
            </a:r>
          </a:p>
          <a:p>
            <a:pPr algn="l"/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GB" sz="1600" dirty="0">
                <a:latin typeface="Consolas" panose="020B0609020204030204" pitchFamily="49" charset="0"/>
              </a:rPr>
              <a:t>let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num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600" dirty="0">
                <a:latin typeface="Consolas" panose="020B0609020204030204" pitchFamily="49" charset="0"/>
              </a:rPr>
              <a:t>u32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1600" dirty="0">
                <a:solidFill>
                  <a:srgbClr val="20D3FF"/>
                </a:solidFill>
                <a:latin typeface="Consolas" panose="020B0609020204030204" pitchFamily="49" charset="0"/>
              </a:rPr>
              <a:t>3735929054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;    </a:t>
            </a:r>
          </a:p>
          <a:p>
            <a:pPr algn="l"/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GB" sz="1600" dirty="0" err="1">
                <a:solidFill>
                  <a:srgbClr val="00B050"/>
                </a:solidFill>
                <a:latin typeface="Consolas" panose="020B0609020204030204" pitchFamily="49" charset="0"/>
              </a:rPr>
              <a:t>println</a:t>
            </a:r>
            <a:r>
              <a:rPr lang="en-GB" sz="1600" dirty="0">
                <a:solidFill>
                  <a:srgbClr val="00B050"/>
                </a:solidFill>
                <a:latin typeface="Consolas" panose="020B0609020204030204" pitchFamily="49" charset="0"/>
              </a:rPr>
              <a:t>!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600" dirty="0">
                <a:solidFill>
                  <a:srgbClr val="7030A0"/>
                </a:solidFill>
                <a:latin typeface="Consolas" panose="020B0609020204030204" pitchFamily="49" charset="0"/>
              </a:rPr>
              <a:t>"Number is {}"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num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);   </a:t>
            </a:r>
          </a:p>
          <a:p>
            <a:pPr algn="l"/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GB" sz="1600" dirty="0" err="1">
                <a:solidFill>
                  <a:srgbClr val="00B050"/>
                </a:solidFill>
                <a:latin typeface="Consolas" panose="020B0609020204030204" pitchFamily="49" charset="0"/>
              </a:rPr>
              <a:t>println</a:t>
            </a:r>
            <a:r>
              <a:rPr lang="en-GB" sz="1600" dirty="0">
                <a:solidFill>
                  <a:srgbClr val="00B050"/>
                </a:solidFill>
                <a:latin typeface="Consolas" panose="020B0609020204030204" pitchFamily="49" charset="0"/>
              </a:rPr>
              <a:t>!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600" dirty="0">
                <a:solidFill>
                  <a:srgbClr val="7030A0"/>
                </a:solidFill>
                <a:latin typeface="Consolas" panose="020B0609020204030204" pitchFamily="49" charset="0"/>
              </a:rPr>
              <a:t>"Number is {:#x}"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num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);    </a:t>
            </a:r>
          </a:p>
          <a:p>
            <a:pPr algn="l"/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GB" sz="1600" dirty="0" err="1">
                <a:solidFill>
                  <a:srgbClr val="00B050"/>
                </a:solidFill>
                <a:latin typeface="Consolas" panose="020B0609020204030204" pitchFamily="49" charset="0"/>
              </a:rPr>
              <a:t>println</a:t>
            </a:r>
            <a:r>
              <a:rPr lang="en-GB" sz="1600" dirty="0">
                <a:solidFill>
                  <a:srgbClr val="00B050"/>
                </a:solidFill>
                <a:latin typeface="Consolas" panose="020B0609020204030204" pitchFamily="49" charset="0"/>
              </a:rPr>
              <a:t>!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600" dirty="0">
                <a:solidFill>
                  <a:srgbClr val="7030A0"/>
                </a:solidFill>
                <a:latin typeface="Consolas" panose="020B0609020204030204" pitchFamily="49" charset="0"/>
              </a:rPr>
              <a:t>"Number is {:#X}"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num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);    </a:t>
            </a:r>
          </a:p>
          <a:p>
            <a:pPr algn="l"/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GB" sz="1600" dirty="0" err="1">
                <a:solidFill>
                  <a:srgbClr val="00B050"/>
                </a:solidFill>
                <a:latin typeface="Consolas" panose="020B0609020204030204" pitchFamily="49" charset="0"/>
              </a:rPr>
              <a:t>println</a:t>
            </a:r>
            <a:r>
              <a:rPr lang="en-GB" sz="1600" dirty="0">
                <a:solidFill>
                  <a:srgbClr val="00B050"/>
                </a:solidFill>
                <a:latin typeface="Consolas" panose="020B0609020204030204" pitchFamily="49" charset="0"/>
              </a:rPr>
              <a:t>!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600" dirty="0">
                <a:solidFill>
                  <a:srgbClr val="7030A0"/>
                </a:solidFill>
                <a:latin typeface="Consolas" panose="020B0609020204030204" pitchFamily="49" charset="0"/>
              </a:rPr>
              <a:t>"Number is {:#o}"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num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7B75B4-BA01-11E7-AD82-A691CC36A8EA}"/>
              </a:ext>
            </a:extLst>
          </p:cNvPr>
          <p:cNvSpPr txBox="1"/>
          <p:nvPr/>
        </p:nvSpPr>
        <p:spPr>
          <a:xfrm>
            <a:off x="8852844" y="5169111"/>
            <a:ext cx="2633197" cy="954107"/>
          </a:xfrm>
          <a:prstGeom prst="rect">
            <a:avLst/>
          </a:prstGeom>
          <a:solidFill>
            <a:srgbClr val="000000"/>
          </a:solidFill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  <a:latin typeface="Consolas" panose="020B0609020204030204" pitchFamily="49" charset="0"/>
              </a:rPr>
              <a:t>Number is 3735929054</a:t>
            </a:r>
          </a:p>
          <a:p>
            <a:r>
              <a:rPr lang="en-GB" sz="1400" dirty="0">
                <a:solidFill>
                  <a:schemeClr val="bg1"/>
                </a:solidFill>
                <a:latin typeface="Consolas" panose="020B0609020204030204" pitchFamily="49" charset="0"/>
              </a:rPr>
              <a:t>Number is 0xdeadc0de</a:t>
            </a:r>
          </a:p>
          <a:p>
            <a:r>
              <a:rPr lang="en-GB" sz="1400" dirty="0">
                <a:solidFill>
                  <a:schemeClr val="bg1"/>
                </a:solidFill>
                <a:latin typeface="Consolas" panose="020B0609020204030204" pitchFamily="49" charset="0"/>
              </a:rPr>
              <a:t>Number is 0xDEADC0DE</a:t>
            </a:r>
          </a:p>
          <a:p>
            <a:r>
              <a:rPr lang="en-GB" sz="1400" dirty="0">
                <a:solidFill>
                  <a:schemeClr val="bg1"/>
                </a:solidFill>
                <a:latin typeface="Consolas" panose="020B0609020204030204" pitchFamily="49" charset="0"/>
              </a:rPr>
              <a:t>Number is 0o33653340336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DA6CA2-3DB5-9304-6F35-936EE650FAA9}"/>
              </a:ext>
            </a:extLst>
          </p:cNvPr>
          <p:cNvSpPr txBox="1"/>
          <p:nvPr/>
        </p:nvSpPr>
        <p:spPr>
          <a:xfrm>
            <a:off x="7584430" y="5169111"/>
            <a:ext cx="1192213" cy="391104"/>
          </a:xfrm>
          <a:prstGeom prst="rect">
            <a:avLst/>
          </a:prstGeom>
          <a:solidFill>
            <a:srgbClr val="00B050"/>
          </a:solidFill>
        </p:spPr>
        <p:txBody>
          <a:bodyPr wrap="square" anchor="ctr">
            <a:no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STDOUT</a:t>
            </a:r>
          </a:p>
        </p:txBody>
      </p:sp>
      <p:pic>
        <p:nvPicPr>
          <p:cNvPr id="8" name="Picture 2" descr="Rust Programming language Logo Machine learning Haskell, crab, animals ...">
            <a:extLst>
              <a:ext uri="{FF2B5EF4-FFF2-40B4-BE49-F238E27FC236}">
                <a16:creationId xmlns:a16="http://schemas.microsoft.com/office/drawing/2014/main" id="{98D69FE7-A7FF-F7AC-69E6-8F424D5B13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5583" y="3327052"/>
            <a:ext cx="675930" cy="505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20999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3968DA-4AC8-FC3D-1A25-FA7DDDFB499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676190" y="295012"/>
            <a:ext cx="7131025" cy="4094163"/>
          </a:xfrm>
        </p:spPr>
        <p:txBody>
          <a:bodyPr/>
          <a:lstStyle/>
          <a:p>
            <a:r>
              <a:rPr lang="en-GB" b="1" dirty="0"/>
              <a:t>Rust's format strings and specifiers draw on many languages, particularly Python, so should be familiar.</a:t>
            </a:r>
          </a:p>
          <a:p>
            <a:endParaRPr lang="en-GB" dirty="0"/>
          </a:p>
          <a:p>
            <a:r>
              <a:rPr lang="en-GB" dirty="0"/>
              <a:t>Here's an example which demonstrates control of number formatting, including fill, signage and alignment.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EFE7CF1-E7C0-AED8-57FC-24755C13FDF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cap="none" dirty="0"/>
              <a:t>Format Strings with Numbers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EC53371-F1DA-60D3-DC7C-E86919983A8F}"/>
              </a:ext>
            </a:extLst>
          </p:cNvPr>
          <p:cNvGrpSpPr/>
          <p:nvPr/>
        </p:nvGrpSpPr>
        <p:grpSpPr>
          <a:xfrm>
            <a:off x="4685962" y="2094519"/>
            <a:ext cx="6816225" cy="3242104"/>
            <a:chOff x="4685962" y="2094519"/>
            <a:chExt cx="6816225" cy="3242104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342F49D-243E-63CB-C740-3BD6DA9ED980}"/>
                </a:ext>
              </a:extLst>
            </p:cNvPr>
            <p:cNvSpPr txBox="1"/>
            <p:nvPr/>
          </p:nvSpPr>
          <p:spPr>
            <a:xfrm>
              <a:off x="4685962" y="2094519"/>
              <a:ext cx="6709199" cy="3041630"/>
            </a:xfrm>
            <a:prstGeom prst="rect">
              <a:avLst/>
            </a:prstGeom>
            <a:solidFill>
              <a:schemeClr val="tx1">
                <a:lumMod val="10000"/>
                <a:lumOff val="90000"/>
              </a:schemeClr>
            </a:solidFill>
          </p:spPr>
          <p:txBody>
            <a:bodyPr vert="horz" wrap="square" lIns="0" tIns="0" rIns="0" bIns="0" rtlCol="0" anchor="t" anchorCtr="0">
              <a:noAutofit/>
            </a:bodyPr>
            <a:lstStyle/>
            <a:p>
              <a:pPr algn="l"/>
              <a:r>
                <a:rPr lang="en-GB" sz="16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let</a:t>
              </a:r>
              <a:r>
                <a:rPr lang="en-GB" sz="16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num1: </a:t>
              </a:r>
              <a:r>
                <a:rPr lang="en-GB" sz="16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i32</a:t>
              </a:r>
              <a:r>
                <a:rPr lang="en-GB" sz="16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= 100;    </a:t>
              </a:r>
            </a:p>
            <a:p>
              <a:pPr algn="l"/>
              <a:r>
                <a:rPr lang="en-GB" sz="16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let</a:t>
              </a:r>
              <a:r>
                <a:rPr lang="en-GB" sz="16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num2: </a:t>
              </a:r>
              <a:r>
                <a:rPr lang="en-GB" sz="16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f32</a:t>
              </a:r>
              <a:r>
                <a:rPr lang="en-GB" sz="16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= 12.34567;   </a:t>
              </a:r>
            </a:p>
            <a:p>
              <a:pPr algn="l"/>
              <a:r>
                <a:rPr lang="en-GB" sz="16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 </a:t>
              </a:r>
            </a:p>
            <a:p>
              <a:pPr algn="l"/>
              <a:r>
                <a:rPr lang="en-GB" sz="1600" dirty="0" err="1">
                  <a:solidFill>
                    <a:srgbClr val="00B050"/>
                  </a:solidFill>
                  <a:latin typeface="Consolas" panose="020B0609020204030204" pitchFamily="49" charset="0"/>
                </a:rPr>
                <a:t>println</a:t>
              </a:r>
              <a:r>
                <a:rPr lang="en-GB" sz="1600" dirty="0">
                  <a:solidFill>
                    <a:srgbClr val="00B050"/>
                  </a:solidFill>
                  <a:latin typeface="Consolas" panose="020B0609020204030204" pitchFamily="49" charset="0"/>
                </a:rPr>
                <a:t>!</a:t>
              </a:r>
              <a:r>
                <a:rPr lang="en-GB" sz="16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(</a:t>
              </a:r>
              <a:r>
                <a:rPr lang="en-GB" sz="1600" dirty="0">
                  <a:solidFill>
                    <a:srgbClr val="7030A0"/>
                  </a:solidFill>
                  <a:latin typeface="Consolas" panose="020B0609020204030204" pitchFamily="49" charset="0"/>
                </a:rPr>
                <a:t>"Number is {:8}"</a:t>
              </a:r>
              <a:r>
                <a:rPr lang="en-GB" sz="16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, num1); </a:t>
              </a:r>
            </a:p>
            <a:p>
              <a:pPr algn="l"/>
              <a:r>
                <a:rPr lang="en-GB" sz="1600" dirty="0" err="1">
                  <a:solidFill>
                    <a:srgbClr val="00B050"/>
                  </a:solidFill>
                  <a:latin typeface="Consolas" panose="020B0609020204030204" pitchFamily="49" charset="0"/>
                </a:rPr>
                <a:t>println</a:t>
              </a:r>
              <a:r>
                <a:rPr lang="en-GB" sz="1600" dirty="0">
                  <a:solidFill>
                    <a:srgbClr val="00B050"/>
                  </a:solidFill>
                  <a:latin typeface="Consolas" panose="020B0609020204030204" pitchFamily="49" charset="0"/>
                </a:rPr>
                <a:t>!</a:t>
              </a:r>
              <a:r>
                <a:rPr lang="en-GB" sz="16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(</a:t>
              </a:r>
              <a:r>
                <a:rPr lang="en-GB" sz="1600" dirty="0">
                  <a:solidFill>
                    <a:srgbClr val="7030A0"/>
                  </a:solidFill>
                  <a:latin typeface="Consolas" panose="020B0609020204030204" pitchFamily="49" charset="0"/>
                </a:rPr>
                <a:t>"Number is {:08}"</a:t>
              </a:r>
              <a:r>
                <a:rPr lang="en-GB" sz="16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, num1);    </a:t>
              </a:r>
            </a:p>
            <a:p>
              <a:pPr algn="l"/>
              <a:r>
                <a:rPr lang="en-GB" sz="1600" dirty="0" err="1">
                  <a:solidFill>
                    <a:srgbClr val="00B050"/>
                  </a:solidFill>
                  <a:latin typeface="Consolas" panose="020B0609020204030204" pitchFamily="49" charset="0"/>
                </a:rPr>
                <a:t>println</a:t>
              </a:r>
              <a:r>
                <a:rPr lang="en-GB" sz="1600" dirty="0">
                  <a:solidFill>
                    <a:srgbClr val="00B050"/>
                  </a:solidFill>
                  <a:latin typeface="Consolas" panose="020B0609020204030204" pitchFamily="49" charset="0"/>
                </a:rPr>
                <a:t>!</a:t>
              </a:r>
              <a:r>
                <a:rPr lang="en-GB" sz="16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(</a:t>
              </a:r>
              <a:r>
                <a:rPr lang="en-GB" sz="1600" dirty="0">
                  <a:solidFill>
                    <a:srgbClr val="7030A0"/>
                  </a:solidFill>
                  <a:latin typeface="Consolas" panose="020B0609020204030204" pitchFamily="49" charset="0"/>
                </a:rPr>
                <a:t>"Number is {:+8}"</a:t>
              </a:r>
              <a:r>
                <a:rPr lang="en-GB" sz="16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, num1); </a:t>
              </a:r>
            </a:p>
            <a:p>
              <a:pPr algn="l"/>
              <a:r>
                <a:rPr lang="en-GB" sz="1600" dirty="0" err="1">
                  <a:solidFill>
                    <a:srgbClr val="00B050"/>
                  </a:solidFill>
                  <a:latin typeface="Consolas" panose="020B0609020204030204" pitchFamily="49" charset="0"/>
                </a:rPr>
                <a:t>println</a:t>
              </a:r>
              <a:r>
                <a:rPr lang="en-GB" sz="1600" dirty="0">
                  <a:solidFill>
                    <a:srgbClr val="00B050"/>
                  </a:solidFill>
                  <a:latin typeface="Consolas" panose="020B0609020204030204" pitchFamily="49" charset="0"/>
                </a:rPr>
                <a:t>!</a:t>
              </a:r>
              <a:r>
                <a:rPr lang="en-GB" sz="16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(</a:t>
              </a:r>
              <a:r>
                <a:rPr lang="en-GB" sz="1600" dirty="0">
                  <a:solidFill>
                    <a:srgbClr val="7030A0"/>
                  </a:solidFill>
                  <a:latin typeface="Consolas" panose="020B0609020204030204" pitchFamily="49" charset="0"/>
                </a:rPr>
                <a:t>"Number is {:-8}"</a:t>
              </a:r>
              <a:r>
                <a:rPr lang="en-GB" sz="16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, num1); </a:t>
              </a:r>
            </a:p>
            <a:p>
              <a:pPr algn="l"/>
              <a:r>
                <a:rPr lang="en-GB" sz="1600" dirty="0" err="1">
                  <a:solidFill>
                    <a:srgbClr val="00B050"/>
                  </a:solidFill>
                  <a:latin typeface="Consolas" panose="020B0609020204030204" pitchFamily="49" charset="0"/>
                </a:rPr>
                <a:t>println</a:t>
              </a:r>
              <a:r>
                <a:rPr lang="en-GB" sz="1600" dirty="0">
                  <a:solidFill>
                    <a:srgbClr val="00B050"/>
                  </a:solidFill>
                  <a:latin typeface="Consolas" panose="020B0609020204030204" pitchFamily="49" charset="0"/>
                </a:rPr>
                <a:t>!</a:t>
              </a:r>
              <a:r>
                <a:rPr lang="en-GB" sz="16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(</a:t>
              </a:r>
              <a:r>
                <a:rPr lang="en-GB" sz="1600" dirty="0">
                  <a:solidFill>
                    <a:srgbClr val="7030A0"/>
                  </a:solidFill>
                  <a:latin typeface="Consolas" panose="020B0609020204030204" pitchFamily="49" charset="0"/>
                </a:rPr>
                <a:t>"Number is {:*&lt;8}"</a:t>
              </a:r>
              <a:r>
                <a:rPr lang="en-GB" sz="16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, num1);   </a:t>
              </a:r>
            </a:p>
            <a:p>
              <a:pPr algn="l"/>
              <a:r>
                <a:rPr lang="en-GB" sz="1600" dirty="0" err="1">
                  <a:solidFill>
                    <a:srgbClr val="00B050"/>
                  </a:solidFill>
                  <a:latin typeface="Consolas" panose="020B0609020204030204" pitchFamily="49" charset="0"/>
                </a:rPr>
                <a:t>println</a:t>
              </a:r>
              <a:r>
                <a:rPr lang="en-GB" sz="1600" dirty="0">
                  <a:solidFill>
                    <a:srgbClr val="00B050"/>
                  </a:solidFill>
                  <a:latin typeface="Consolas" panose="020B0609020204030204" pitchFamily="49" charset="0"/>
                </a:rPr>
                <a:t>!</a:t>
              </a:r>
              <a:r>
                <a:rPr lang="en-GB" sz="16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(</a:t>
              </a:r>
              <a:r>
                <a:rPr lang="en-GB" sz="1600" dirty="0">
                  <a:solidFill>
                    <a:srgbClr val="7030A0"/>
                  </a:solidFill>
                  <a:latin typeface="Consolas" panose="020B0609020204030204" pitchFamily="49" charset="0"/>
                </a:rPr>
                <a:t>"Number is {:&lt;8}"</a:t>
              </a:r>
              <a:r>
                <a:rPr lang="en-GB" sz="16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, num1);    </a:t>
              </a:r>
            </a:p>
            <a:p>
              <a:pPr algn="l"/>
              <a:r>
                <a:rPr lang="en-GB" sz="1600" dirty="0" err="1">
                  <a:solidFill>
                    <a:srgbClr val="00B050"/>
                  </a:solidFill>
                  <a:latin typeface="Consolas" panose="020B0609020204030204" pitchFamily="49" charset="0"/>
                </a:rPr>
                <a:t>println</a:t>
              </a:r>
              <a:r>
                <a:rPr lang="en-GB" sz="1600" dirty="0">
                  <a:solidFill>
                    <a:srgbClr val="00B050"/>
                  </a:solidFill>
                  <a:latin typeface="Consolas" panose="020B0609020204030204" pitchFamily="49" charset="0"/>
                </a:rPr>
                <a:t>!</a:t>
              </a:r>
              <a:r>
                <a:rPr lang="en-GB" sz="16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(</a:t>
              </a:r>
              <a:r>
                <a:rPr lang="en-GB" sz="1600" dirty="0">
                  <a:solidFill>
                    <a:srgbClr val="7030A0"/>
                  </a:solidFill>
                  <a:latin typeface="Consolas" panose="020B0609020204030204" pitchFamily="49" charset="0"/>
                </a:rPr>
                <a:t>"Number is {:^8}"</a:t>
              </a:r>
              <a:r>
                <a:rPr lang="en-GB" sz="16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, num1); </a:t>
              </a:r>
            </a:p>
            <a:p>
              <a:pPr algn="l"/>
              <a:r>
                <a:rPr lang="en-GB" sz="1600" dirty="0" err="1">
                  <a:solidFill>
                    <a:srgbClr val="00B050"/>
                  </a:solidFill>
                  <a:latin typeface="Consolas" panose="020B0609020204030204" pitchFamily="49" charset="0"/>
                </a:rPr>
                <a:t>println</a:t>
              </a:r>
              <a:r>
                <a:rPr lang="en-GB" sz="1600" dirty="0">
                  <a:solidFill>
                    <a:srgbClr val="00B050"/>
                  </a:solidFill>
                  <a:latin typeface="Consolas" panose="020B0609020204030204" pitchFamily="49" charset="0"/>
                </a:rPr>
                <a:t>!</a:t>
              </a:r>
              <a:r>
                <a:rPr lang="en-GB" sz="16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(</a:t>
              </a:r>
              <a:r>
                <a:rPr lang="en-GB" sz="1600" dirty="0">
                  <a:solidFill>
                    <a:srgbClr val="7030A0"/>
                  </a:solidFill>
                  <a:latin typeface="Consolas" panose="020B0609020204030204" pitchFamily="49" charset="0"/>
                </a:rPr>
                <a:t>"Number is {:&gt;8}"</a:t>
              </a:r>
              <a:r>
                <a:rPr lang="en-GB" sz="16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, num1);    </a:t>
              </a:r>
            </a:p>
            <a:p>
              <a:pPr algn="l"/>
              <a:r>
                <a:rPr lang="en-GB" sz="1600" dirty="0" err="1">
                  <a:solidFill>
                    <a:srgbClr val="00B050"/>
                  </a:solidFill>
                  <a:latin typeface="Consolas" panose="020B0609020204030204" pitchFamily="49" charset="0"/>
                </a:rPr>
                <a:t>println</a:t>
              </a:r>
              <a:r>
                <a:rPr lang="en-GB" sz="1600" dirty="0">
                  <a:solidFill>
                    <a:srgbClr val="00B050"/>
                  </a:solidFill>
                  <a:latin typeface="Consolas" panose="020B0609020204030204" pitchFamily="49" charset="0"/>
                </a:rPr>
                <a:t>!</a:t>
              </a:r>
              <a:r>
                <a:rPr lang="en-GB" sz="16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(</a:t>
              </a:r>
              <a:r>
                <a:rPr lang="en-GB" sz="1600" dirty="0">
                  <a:solidFill>
                    <a:srgbClr val="7030A0"/>
                  </a:solidFill>
                  <a:latin typeface="Consolas" panose="020B0609020204030204" pitchFamily="49" charset="0"/>
                </a:rPr>
                <a:t>"Number is {:.4}"</a:t>
              </a:r>
              <a:r>
                <a:rPr lang="en-GB" sz="16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, num2); </a:t>
              </a:r>
            </a:p>
            <a:p>
              <a:pPr algn="l"/>
              <a:r>
                <a:rPr lang="en-GB" sz="1600" dirty="0" err="1">
                  <a:solidFill>
                    <a:srgbClr val="00B050"/>
                  </a:solidFill>
                  <a:latin typeface="Consolas" panose="020B0609020204030204" pitchFamily="49" charset="0"/>
                </a:rPr>
                <a:t>println</a:t>
              </a:r>
              <a:r>
                <a:rPr lang="en-GB" sz="1600" dirty="0">
                  <a:solidFill>
                    <a:srgbClr val="00B050"/>
                  </a:solidFill>
                  <a:latin typeface="Consolas" panose="020B0609020204030204" pitchFamily="49" charset="0"/>
                </a:rPr>
                <a:t>!</a:t>
              </a:r>
              <a:r>
                <a:rPr lang="en-GB" sz="16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(</a:t>
              </a:r>
              <a:r>
                <a:rPr lang="en-GB" sz="1600" dirty="0">
                  <a:solidFill>
                    <a:srgbClr val="7030A0"/>
                  </a:solidFill>
                  <a:latin typeface="Consolas" panose="020B0609020204030204" pitchFamily="49" charset="0"/>
                </a:rPr>
                <a:t>"Number is {:10.4}"</a:t>
              </a:r>
              <a:r>
                <a:rPr lang="en-GB" sz="16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, num2);    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3FF0F2E-5106-5EDD-F2CF-731D124C7120}"/>
                </a:ext>
              </a:extLst>
            </p:cNvPr>
            <p:cNvSpPr txBox="1"/>
            <p:nvPr/>
          </p:nvSpPr>
          <p:spPr>
            <a:xfrm>
              <a:off x="8776848" y="2782076"/>
              <a:ext cx="2633197" cy="2554545"/>
            </a:xfrm>
            <a:prstGeom prst="rect">
              <a:avLst/>
            </a:prstGeom>
            <a:solidFill>
              <a:srgbClr val="000000"/>
            </a:solidFill>
          </p:spPr>
          <p:txBody>
            <a:bodyPr wrap="square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Consolas" panose="020B0609020204030204" pitchFamily="49" charset="0"/>
                </a:rPr>
                <a:t>Number is      100</a:t>
              </a:r>
            </a:p>
            <a:p>
              <a:r>
                <a:rPr lang="en-US" sz="1600" dirty="0">
                  <a:solidFill>
                    <a:schemeClr val="bg1"/>
                  </a:solidFill>
                  <a:latin typeface="Consolas" panose="020B0609020204030204" pitchFamily="49" charset="0"/>
                </a:rPr>
                <a:t>Number is 00000100</a:t>
              </a:r>
            </a:p>
            <a:p>
              <a:r>
                <a:rPr lang="en-US" sz="1600" dirty="0">
                  <a:solidFill>
                    <a:schemeClr val="bg1"/>
                  </a:solidFill>
                  <a:latin typeface="Consolas" panose="020B0609020204030204" pitchFamily="49" charset="0"/>
                </a:rPr>
                <a:t>Number is     +100</a:t>
              </a:r>
            </a:p>
            <a:p>
              <a:r>
                <a:rPr lang="en-US" sz="1600" dirty="0">
                  <a:solidFill>
                    <a:schemeClr val="bg1"/>
                  </a:solidFill>
                  <a:latin typeface="Consolas" panose="020B0609020204030204" pitchFamily="49" charset="0"/>
                </a:rPr>
                <a:t>Number is      100</a:t>
              </a:r>
            </a:p>
            <a:p>
              <a:r>
                <a:rPr lang="en-US" sz="1600" dirty="0">
                  <a:solidFill>
                    <a:schemeClr val="bg1"/>
                  </a:solidFill>
                  <a:latin typeface="Consolas" panose="020B0609020204030204" pitchFamily="49" charset="0"/>
                </a:rPr>
                <a:t>Number is 100*****</a:t>
              </a:r>
            </a:p>
            <a:p>
              <a:r>
                <a:rPr lang="en-US" sz="1600" dirty="0">
                  <a:solidFill>
                    <a:schemeClr val="bg1"/>
                  </a:solidFill>
                  <a:latin typeface="Consolas" panose="020B0609020204030204" pitchFamily="49" charset="0"/>
                </a:rPr>
                <a:t>Number is 100     </a:t>
              </a:r>
            </a:p>
            <a:p>
              <a:r>
                <a:rPr lang="en-US" sz="1600" dirty="0">
                  <a:solidFill>
                    <a:schemeClr val="bg1"/>
                  </a:solidFill>
                  <a:latin typeface="Consolas" panose="020B0609020204030204" pitchFamily="49" charset="0"/>
                </a:rPr>
                <a:t>Number is   100   </a:t>
              </a:r>
            </a:p>
            <a:p>
              <a:r>
                <a:rPr lang="en-US" sz="1600" dirty="0">
                  <a:solidFill>
                    <a:schemeClr val="bg1"/>
                  </a:solidFill>
                  <a:latin typeface="Consolas" panose="020B0609020204030204" pitchFamily="49" charset="0"/>
                </a:rPr>
                <a:t>Number is      100</a:t>
              </a:r>
            </a:p>
            <a:p>
              <a:r>
                <a:rPr lang="en-US" sz="1600" dirty="0">
                  <a:solidFill>
                    <a:schemeClr val="bg1"/>
                  </a:solidFill>
                  <a:latin typeface="Consolas" panose="020B0609020204030204" pitchFamily="49" charset="0"/>
                </a:rPr>
                <a:t>Number is 12.3457</a:t>
              </a:r>
            </a:p>
            <a:p>
              <a:r>
                <a:rPr lang="en-US" sz="1600" dirty="0">
                  <a:solidFill>
                    <a:schemeClr val="bg1"/>
                  </a:solidFill>
                  <a:latin typeface="Consolas" panose="020B0609020204030204" pitchFamily="49" charset="0"/>
                </a:rPr>
                <a:t>Number is    12.3457</a:t>
              </a:r>
              <a:endParaRPr lang="en-GB" sz="1600" dirty="0">
                <a:solidFill>
                  <a:schemeClr val="bg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CB90DC7-F361-CC4B-B1FD-18371DD619D7}"/>
                </a:ext>
              </a:extLst>
            </p:cNvPr>
            <p:cNvSpPr txBox="1"/>
            <p:nvPr/>
          </p:nvSpPr>
          <p:spPr>
            <a:xfrm rot="5400000">
              <a:off x="10060526" y="3894961"/>
              <a:ext cx="2554546" cy="328777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anchor="ctr">
              <a:noAutofit/>
            </a:bodyPr>
            <a:lstStyle/>
            <a:p>
              <a:pPr algn="ctr"/>
              <a:r>
                <a:rPr lang="en-GB" dirty="0">
                  <a:solidFill>
                    <a:schemeClr val="bg1"/>
                  </a:solidFill>
                </a:rPr>
                <a:t>STDOUT</a:t>
              </a:r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DC1646C1-2AEF-1C9E-3008-20742BDF7786}"/>
              </a:ext>
            </a:extLst>
          </p:cNvPr>
          <p:cNvGrpSpPr/>
          <p:nvPr/>
        </p:nvGrpSpPr>
        <p:grpSpPr>
          <a:xfrm>
            <a:off x="9966385" y="3052516"/>
            <a:ext cx="914640" cy="251221"/>
            <a:chOff x="7872506" y="5729810"/>
            <a:chExt cx="1044117" cy="267054"/>
          </a:xfrm>
        </p:grpSpPr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C8072344-8762-47E0-A66F-25DEC2E1EFAF}"/>
                </a:ext>
              </a:extLst>
            </p:cNvPr>
            <p:cNvSpPr/>
            <p:nvPr/>
          </p:nvSpPr>
          <p:spPr>
            <a:xfrm>
              <a:off x="7872506" y="5729810"/>
              <a:ext cx="131089" cy="267054"/>
            </a:xfrm>
            <a:prstGeom prst="rect">
              <a:avLst/>
            </a:prstGeom>
            <a:noFill/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63527CDF-7B8C-EF51-250B-B35E11CD60AB}"/>
                </a:ext>
              </a:extLst>
            </p:cNvPr>
            <p:cNvSpPr/>
            <p:nvPr/>
          </p:nvSpPr>
          <p:spPr>
            <a:xfrm>
              <a:off x="8133072" y="5729810"/>
              <a:ext cx="131089" cy="267054"/>
            </a:xfrm>
            <a:prstGeom prst="rect">
              <a:avLst/>
            </a:prstGeom>
            <a:noFill/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FEAE5CF1-4953-F353-6CF7-ACA372142BFC}"/>
                </a:ext>
              </a:extLst>
            </p:cNvPr>
            <p:cNvSpPr/>
            <p:nvPr/>
          </p:nvSpPr>
          <p:spPr>
            <a:xfrm>
              <a:off x="8001983" y="5729810"/>
              <a:ext cx="131089" cy="267054"/>
            </a:xfrm>
            <a:prstGeom prst="rect">
              <a:avLst/>
            </a:prstGeom>
            <a:noFill/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BC8C93D9-730D-C09A-B0BB-7558C9308440}"/>
                </a:ext>
              </a:extLst>
            </p:cNvPr>
            <p:cNvGrpSpPr/>
            <p:nvPr/>
          </p:nvGrpSpPr>
          <p:grpSpPr>
            <a:xfrm>
              <a:off x="8262790" y="5729810"/>
              <a:ext cx="653833" cy="267054"/>
              <a:chOff x="7610328" y="5729810"/>
              <a:chExt cx="653833" cy="267054"/>
            </a:xfrm>
          </p:grpSpPr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6B1C93A6-0FE2-3C9E-FB5E-8F09A92504CA}"/>
                  </a:ext>
                </a:extLst>
              </p:cNvPr>
              <p:cNvSpPr/>
              <p:nvPr/>
            </p:nvSpPr>
            <p:spPr>
              <a:xfrm>
                <a:off x="7610328" y="5729810"/>
                <a:ext cx="131089" cy="267054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AAB97046-5BE4-A748-1BA8-0E20EE853D31}"/>
                  </a:ext>
                </a:extLst>
              </p:cNvPr>
              <p:cNvSpPr/>
              <p:nvPr/>
            </p:nvSpPr>
            <p:spPr>
              <a:xfrm>
                <a:off x="7741417" y="5729810"/>
                <a:ext cx="131089" cy="267054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6B0498F2-554F-46F8-3B7A-AC53338CDC0A}"/>
                  </a:ext>
                </a:extLst>
              </p:cNvPr>
              <p:cNvSpPr/>
              <p:nvPr/>
            </p:nvSpPr>
            <p:spPr>
              <a:xfrm>
                <a:off x="7872506" y="5729810"/>
                <a:ext cx="131089" cy="267054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85BC26D8-2B59-DDC7-27FE-1C16491FEB1E}"/>
                  </a:ext>
                </a:extLst>
              </p:cNvPr>
              <p:cNvSpPr/>
              <p:nvPr/>
            </p:nvSpPr>
            <p:spPr>
              <a:xfrm>
                <a:off x="8133072" y="5729810"/>
                <a:ext cx="131089" cy="267054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A51751B3-9CF3-60A8-FDE2-1605C7F2A016}"/>
                  </a:ext>
                </a:extLst>
              </p:cNvPr>
              <p:cNvSpPr/>
              <p:nvPr/>
            </p:nvSpPr>
            <p:spPr>
              <a:xfrm>
                <a:off x="8001983" y="5729810"/>
                <a:ext cx="131089" cy="267054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grpSp>
        <p:nvGrpSpPr>
          <p:cNvPr id="238" name="Group 237">
            <a:extLst>
              <a:ext uri="{FF2B5EF4-FFF2-40B4-BE49-F238E27FC236}">
                <a16:creationId xmlns:a16="http://schemas.microsoft.com/office/drawing/2014/main" id="{54AEF94E-E85C-CF76-C30B-5A7FCA306D87}"/>
              </a:ext>
            </a:extLst>
          </p:cNvPr>
          <p:cNvGrpSpPr/>
          <p:nvPr/>
        </p:nvGrpSpPr>
        <p:grpSpPr>
          <a:xfrm>
            <a:off x="9966385" y="4795191"/>
            <a:ext cx="802845" cy="267054"/>
            <a:chOff x="9966385" y="4795191"/>
            <a:chExt cx="802845" cy="267054"/>
          </a:xfrm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B847EA83-FA01-062A-A071-02325536B75F}"/>
                </a:ext>
              </a:extLst>
            </p:cNvPr>
            <p:cNvSpPr/>
            <p:nvPr/>
          </p:nvSpPr>
          <p:spPr>
            <a:xfrm>
              <a:off x="9966385" y="4795191"/>
              <a:ext cx="115269" cy="267054"/>
            </a:xfrm>
            <a:prstGeom prst="rect">
              <a:avLst/>
            </a:prstGeom>
            <a:noFill/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34C24641-62B8-0A76-CFCA-6B431A8C3040}"/>
                </a:ext>
              </a:extLst>
            </p:cNvPr>
            <p:cNvSpPr/>
            <p:nvPr/>
          </p:nvSpPr>
          <p:spPr>
            <a:xfrm>
              <a:off x="10195506" y="4795191"/>
              <a:ext cx="115269" cy="267054"/>
            </a:xfrm>
            <a:prstGeom prst="rect">
              <a:avLst/>
            </a:prstGeom>
            <a:noFill/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2592E572-998C-548E-B27F-1DE45E07934D}"/>
                </a:ext>
              </a:extLst>
            </p:cNvPr>
            <p:cNvSpPr/>
            <p:nvPr/>
          </p:nvSpPr>
          <p:spPr>
            <a:xfrm>
              <a:off x="10080237" y="4795191"/>
              <a:ext cx="115269" cy="267054"/>
            </a:xfrm>
            <a:prstGeom prst="rect">
              <a:avLst/>
            </a:prstGeom>
            <a:noFill/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05B33A2A-18DC-5018-2766-B61B7FD9A493}"/>
                </a:ext>
              </a:extLst>
            </p:cNvPr>
            <p:cNvSpPr/>
            <p:nvPr/>
          </p:nvSpPr>
          <p:spPr>
            <a:xfrm>
              <a:off x="10309570" y="4795191"/>
              <a:ext cx="115269" cy="267054"/>
            </a:xfrm>
            <a:prstGeom prst="rect">
              <a:avLst/>
            </a:prstGeom>
            <a:noFill/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62A8B851-546A-B361-25DC-1898475D4168}"/>
                </a:ext>
              </a:extLst>
            </p:cNvPr>
            <p:cNvSpPr/>
            <p:nvPr/>
          </p:nvSpPr>
          <p:spPr>
            <a:xfrm>
              <a:off x="10424839" y="4795191"/>
              <a:ext cx="115269" cy="267054"/>
            </a:xfrm>
            <a:prstGeom prst="rect">
              <a:avLst/>
            </a:prstGeom>
            <a:noFill/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D6368CF6-3923-EC67-3C71-1744F72E6692}"/>
                </a:ext>
              </a:extLst>
            </p:cNvPr>
            <p:cNvSpPr/>
            <p:nvPr/>
          </p:nvSpPr>
          <p:spPr>
            <a:xfrm>
              <a:off x="10540109" y="4795191"/>
              <a:ext cx="115269" cy="267054"/>
            </a:xfrm>
            <a:prstGeom prst="rect">
              <a:avLst/>
            </a:prstGeom>
            <a:noFill/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94F39CC2-20EA-3264-C22F-0461B0546D10}"/>
                </a:ext>
              </a:extLst>
            </p:cNvPr>
            <p:cNvSpPr/>
            <p:nvPr/>
          </p:nvSpPr>
          <p:spPr>
            <a:xfrm>
              <a:off x="10653961" y="4795191"/>
              <a:ext cx="115269" cy="267054"/>
            </a:xfrm>
            <a:prstGeom prst="rect">
              <a:avLst/>
            </a:prstGeom>
            <a:noFill/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4BDDB42B-8DD4-1CA3-79AC-958EC0982BFE}"/>
              </a:ext>
            </a:extLst>
          </p:cNvPr>
          <p:cNvGrpSpPr/>
          <p:nvPr/>
        </p:nvGrpSpPr>
        <p:grpSpPr>
          <a:xfrm>
            <a:off x="9969860" y="2789808"/>
            <a:ext cx="914640" cy="267054"/>
            <a:chOff x="7872506" y="5729810"/>
            <a:chExt cx="1044117" cy="267054"/>
          </a:xfrm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16276C1D-3835-AE75-2212-5A08DB3D2F06}"/>
                </a:ext>
              </a:extLst>
            </p:cNvPr>
            <p:cNvSpPr/>
            <p:nvPr/>
          </p:nvSpPr>
          <p:spPr>
            <a:xfrm>
              <a:off x="7872506" y="5729810"/>
              <a:ext cx="131089" cy="267054"/>
            </a:xfrm>
            <a:prstGeom prst="rect">
              <a:avLst/>
            </a:prstGeom>
            <a:noFill/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8738AEBC-7199-5853-066F-016BD6B515A0}"/>
                </a:ext>
              </a:extLst>
            </p:cNvPr>
            <p:cNvSpPr/>
            <p:nvPr/>
          </p:nvSpPr>
          <p:spPr>
            <a:xfrm>
              <a:off x="8133072" y="5729810"/>
              <a:ext cx="131089" cy="267054"/>
            </a:xfrm>
            <a:prstGeom prst="rect">
              <a:avLst/>
            </a:prstGeom>
            <a:noFill/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9AABBD4C-30A9-BCB2-C056-7D8895D61E01}"/>
                </a:ext>
              </a:extLst>
            </p:cNvPr>
            <p:cNvSpPr/>
            <p:nvPr/>
          </p:nvSpPr>
          <p:spPr>
            <a:xfrm>
              <a:off x="8001983" y="5729810"/>
              <a:ext cx="131089" cy="267054"/>
            </a:xfrm>
            <a:prstGeom prst="rect">
              <a:avLst/>
            </a:prstGeom>
            <a:noFill/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7A7116E6-307A-FF85-4098-125B21DC8A3A}"/>
                </a:ext>
              </a:extLst>
            </p:cNvPr>
            <p:cNvGrpSpPr/>
            <p:nvPr/>
          </p:nvGrpSpPr>
          <p:grpSpPr>
            <a:xfrm>
              <a:off x="8262790" y="5729810"/>
              <a:ext cx="653833" cy="267054"/>
              <a:chOff x="7610328" y="5729810"/>
              <a:chExt cx="653833" cy="267054"/>
            </a:xfrm>
          </p:grpSpPr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FDB1971D-4077-ECC3-ED12-09621A95F0AF}"/>
                  </a:ext>
                </a:extLst>
              </p:cNvPr>
              <p:cNvSpPr/>
              <p:nvPr/>
            </p:nvSpPr>
            <p:spPr>
              <a:xfrm>
                <a:off x="7610328" y="5729810"/>
                <a:ext cx="131089" cy="267054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1" name="Rectangle 100">
                <a:extLst>
                  <a:ext uri="{FF2B5EF4-FFF2-40B4-BE49-F238E27FC236}">
                    <a16:creationId xmlns:a16="http://schemas.microsoft.com/office/drawing/2014/main" id="{C40E9323-E771-BC4A-3195-F315815EF371}"/>
                  </a:ext>
                </a:extLst>
              </p:cNvPr>
              <p:cNvSpPr/>
              <p:nvPr/>
            </p:nvSpPr>
            <p:spPr>
              <a:xfrm>
                <a:off x="7741417" y="5729810"/>
                <a:ext cx="131089" cy="267054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F123C5B0-E952-B9C8-6C34-9186AD75895B}"/>
                  </a:ext>
                </a:extLst>
              </p:cNvPr>
              <p:cNvSpPr/>
              <p:nvPr/>
            </p:nvSpPr>
            <p:spPr>
              <a:xfrm>
                <a:off x="7872506" y="5729810"/>
                <a:ext cx="131089" cy="267054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1F176BB2-820F-E670-3289-A629B4439CF3}"/>
                  </a:ext>
                </a:extLst>
              </p:cNvPr>
              <p:cNvSpPr/>
              <p:nvPr/>
            </p:nvSpPr>
            <p:spPr>
              <a:xfrm>
                <a:off x="8133072" y="5729810"/>
                <a:ext cx="131089" cy="267054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34870F6B-A84F-077F-FF60-ACDD9546E16C}"/>
                  </a:ext>
                </a:extLst>
              </p:cNvPr>
              <p:cNvSpPr/>
              <p:nvPr/>
            </p:nvSpPr>
            <p:spPr>
              <a:xfrm>
                <a:off x="8001983" y="5729810"/>
                <a:ext cx="131089" cy="267054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77776B30-7CF7-59AC-D281-42D037695180}"/>
              </a:ext>
            </a:extLst>
          </p:cNvPr>
          <p:cNvGrpSpPr/>
          <p:nvPr/>
        </p:nvGrpSpPr>
        <p:grpSpPr>
          <a:xfrm>
            <a:off x="9966386" y="4279270"/>
            <a:ext cx="914639" cy="267054"/>
            <a:chOff x="7872506" y="5729810"/>
            <a:chExt cx="1044117" cy="267054"/>
          </a:xfrm>
        </p:grpSpPr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6E8175F4-5D32-C2E5-AB3D-7F193BA37360}"/>
                </a:ext>
              </a:extLst>
            </p:cNvPr>
            <p:cNvSpPr/>
            <p:nvPr/>
          </p:nvSpPr>
          <p:spPr>
            <a:xfrm>
              <a:off x="7872506" y="5729810"/>
              <a:ext cx="131089" cy="267054"/>
            </a:xfrm>
            <a:prstGeom prst="rect">
              <a:avLst/>
            </a:prstGeom>
            <a:noFill/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1BC39904-A296-50C4-A709-52E332B4F093}"/>
                </a:ext>
              </a:extLst>
            </p:cNvPr>
            <p:cNvSpPr/>
            <p:nvPr/>
          </p:nvSpPr>
          <p:spPr>
            <a:xfrm>
              <a:off x="8133072" y="5729810"/>
              <a:ext cx="131089" cy="267054"/>
            </a:xfrm>
            <a:prstGeom prst="rect">
              <a:avLst/>
            </a:prstGeom>
            <a:noFill/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39713F57-BA09-BDA5-E95A-62B5C0DE46FC}"/>
                </a:ext>
              </a:extLst>
            </p:cNvPr>
            <p:cNvSpPr/>
            <p:nvPr/>
          </p:nvSpPr>
          <p:spPr>
            <a:xfrm>
              <a:off x="8001983" y="5729810"/>
              <a:ext cx="131089" cy="267054"/>
            </a:xfrm>
            <a:prstGeom prst="rect">
              <a:avLst/>
            </a:prstGeom>
            <a:noFill/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F9956FA5-2E90-7C7D-D843-662C207E4162}"/>
                </a:ext>
              </a:extLst>
            </p:cNvPr>
            <p:cNvGrpSpPr/>
            <p:nvPr/>
          </p:nvGrpSpPr>
          <p:grpSpPr>
            <a:xfrm>
              <a:off x="8262790" y="5729810"/>
              <a:ext cx="653833" cy="267054"/>
              <a:chOff x="7610328" y="5729810"/>
              <a:chExt cx="653833" cy="267054"/>
            </a:xfrm>
          </p:grpSpPr>
          <p:sp>
            <p:nvSpPr>
              <p:cNvPr id="170" name="Rectangle 169">
                <a:extLst>
                  <a:ext uri="{FF2B5EF4-FFF2-40B4-BE49-F238E27FC236}">
                    <a16:creationId xmlns:a16="http://schemas.microsoft.com/office/drawing/2014/main" id="{B6431B04-CE1D-FB02-2616-13778B9939AD}"/>
                  </a:ext>
                </a:extLst>
              </p:cNvPr>
              <p:cNvSpPr/>
              <p:nvPr/>
            </p:nvSpPr>
            <p:spPr>
              <a:xfrm>
                <a:off x="7610328" y="5729810"/>
                <a:ext cx="131089" cy="267054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1" name="Rectangle 170">
                <a:extLst>
                  <a:ext uri="{FF2B5EF4-FFF2-40B4-BE49-F238E27FC236}">
                    <a16:creationId xmlns:a16="http://schemas.microsoft.com/office/drawing/2014/main" id="{3A4E7CD6-AA21-3D98-2862-F2EBA766B327}"/>
                  </a:ext>
                </a:extLst>
              </p:cNvPr>
              <p:cNvSpPr/>
              <p:nvPr/>
            </p:nvSpPr>
            <p:spPr>
              <a:xfrm>
                <a:off x="7741417" y="5729810"/>
                <a:ext cx="131089" cy="267054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2" name="Rectangle 171">
                <a:extLst>
                  <a:ext uri="{FF2B5EF4-FFF2-40B4-BE49-F238E27FC236}">
                    <a16:creationId xmlns:a16="http://schemas.microsoft.com/office/drawing/2014/main" id="{499452F8-89F0-868E-34E8-0A6EB5ABA4A5}"/>
                  </a:ext>
                </a:extLst>
              </p:cNvPr>
              <p:cNvSpPr/>
              <p:nvPr/>
            </p:nvSpPr>
            <p:spPr>
              <a:xfrm>
                <a:off x="7872506" y="5729810"/>
                <a:ext cx="131089" cy="267054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3" name="Rectangle 172">
                <a:extLst>
                  <a:ext uri="{FF2B5EF4-FFF2-40B4-BE49-F238E27FC236}">
                    <a16:creationId xmlns:a16="http://schemas.microsoft.com/office/drawing/2014/main" id="{5A9B0A4C-965C-6F41-EA56-2445615910F9}"/>
                  </a:ext>
                </a:extLst>
              </p:cNvPr>
              <p:cNvSpPr/>
              <p:nvPr/>
            </p:nvSpPr>
            <p:spPr>
              <a:xfrm>
                <a:off x="8133072" y="5729810"/>
                <a:ext cx="131089" cy="267054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4" name="Rectangle 173">
                <a:extLst>
                  <a:ext uri="{FF2B5EF4-FFF2-40B4-BE49-F238E27FC236}">
                    <a16:creationId xmlns:a16="http://schemas.microsoft.com/office/drawing/2014/main" id="{B70A9FDE-BB9C-7994-4033-5F1A31728F95}"/>
                  </a:ext>
                </a:extLst>
              </p:cNvPr>
              <p:cNvSpPr/>
              <p:nvPr/>
            </p:nvSpPr>
            <p:spPr>
              <a:xfrm>
                <a:off x="8001983" y="5729810"/>
                <a:ext cx="131089" cy="267054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grpSp>
        <p:nvGrpSpPr>
          <p:cNvPr id="175" name="Group 174">
            <a:extLst>
              <a:ext uri="{FF2B5EF4-FFF2-40B4-BE49-F238E27FC236}">
                <a16:creationId xmlns:a16="http://schemas.microsoft.com/office/drawing/2014/main" id="{EDA7A856-C5F9-997A-32B9-012D84161E7C}"/>
              </a:ext>
            </a:extLst>
          </p:cNvPr>
          <p:cNvGrpSpPr/>
          <p:nvPr/>
        </p:nvGrpSpPr>
        <p:grpSpPr>
          <a:xfrm>
            <a:off x="9966385" y="4013695"/>
            <a:ext cx="914641" cy="265574"/>
            <a:chOff x="7872506" y="5729810"/>
            <a:chExt cx="1044117" cy="267054"/>
          </a:xfrm>
        </p:grpSpPr>
        <p:sp>
          <p:nvSpPr>
            <p:cNvPr id="176" name="Rectangle 175">
              <a:extLst>
                <a:ext uri="{FF2B5EF4-FFF2-40B4-BE49-F238E27FC236}">
                  <a16:creationId xmlns:a16="http://schemas.microsoft.com/office/drawing/2014/main" id="{B58EBA89-72C7-2ACE-305E-2BD503752B02}"/>
                </a:ext>
              </a:extLst>
            </p:cNvPr>
            <p:cNvSpPr/>
            <p:nvPr/>
          </p:nvSpPr>
          <p:spPr>
            <a:xfrm>
              <a:off x="7872506" y="5729810"/>
              <a:ext cx="131089" cy="267054"/>
            </a:xfrm>
            <a:prstGeom prst="rect">
              <a:avLst/>
            </a:prstGeom>
            <a:noFill/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7" name="Rectangle 176">
              <a:extLst>
                <a:ext uri="{FF2B5EF4-FFF2-40B4-BE49-F238E27FC236}">
                  <a16:creationId xmlns:a16="http://schemas.microsoft.com/office/drawing/2014/main" id="{8785635C-BB66-E5BE-9F1F-7406AE61C9AD}"/>
                </a:ext>
              </a:extLst>
            </p:cNvPr>
            <p:cNvSpPr/>
            <p:nvPr/>
          </p:nvSpPr>
          <p:spPr>
            <a:xfrm>
              <a:off x="8133072" y="5729810"/>
              <a:ext cx="131089" cy="267054"/>
            </a:xfrm>
            <a:prstGeom prst="rect">
              <a:avLst/>
            </a:prstGeom>
            <a:noFill/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8" name="Rectangle 177">
              <a:extLst>
                <a:ext uri="{FF2B5EF4-FFF2-40B4-BE49-F238E27FC236}">
                  <a16:creationId xmlns:a16="http://schemas.microsoft.com/office/drawing/2014/main" id="{8F551E3A-24A7-9A85-9896-D1B7B6CED941}"/>
                </a:ext>
              </a:extLst>
            </p:cNvPr>
            <p:cNvSpPr/>
            <p:nvPr/>
          </p:nvSpPr>
          <p:spPr>
            <a:xfrm>
              <a:off x="8001983" y="5729810"/>
              <a:ext cx="131089" cy="267054"/>
            </a:xfrm>
            <a:prstGeom prst="rect">
              <a:avLst/>
            </a:prstGeom>
            <a:noFill/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79" name="Group 178">
              <a:extLst>
                <a:ext uri="{FF2B5EF4-FFF2-40B4-BE49-F238E27FC236}">
                  <a16:creationId xmlns:a16="http://schemas.microsoft.com/office/drawing/2014/main" id="{D0839C2D-76DD-6404-0AF4-CBC15BBF4556}"/>
                </a:ext>
              </a:extLst>
            </p:cNvPr>
            <p:cNvGrpSpPr/>
            <p:nvPr/>
          </p:nvGrpSpPr>
          <p:grpSpPr>
            <a:xfrm>
              <a:off x="8262790" y="5729810"/>
              <a:ext cx="653833" cy="267054"/>
              <a:chOff x="7610328" y="5729810"/>
              <a:chExt cx="653833" cy="267054"/>
            </a:xfrm>
          </p:grpSpPr>
          <p:sp>
            <p:nvSpPr>
              <p:cNvPr id="180" name="Rectangle 179">
                <a:extLst>
                  <a:ext uri="{FF2B5EF4-FFF2-40B4-BE49-F238E27FC236}">
                    <a16:creationId xmlns:a16="http://schemas.microsoft.com/office/drawing/2014/main" id="{41E8A463-76C7-00B3-F754-F1B0E52DCC9F}"/>
                  </a:ext>
                </a:extLst>
              </p:cNvPr>
              <p:cNvSpPr/>
              <p:nvPr/>
            </p:nvSpPr>
            <p:spPr>
              <a:xfrm>
                <a:off x="7610328" y="5729810"/>
                <a:ext cx="131089" cy="267054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81" name="Rectangle 180">
                <a:extLst>
                  <a:ext uri="{FF2B5EF4-FFF2-40B4-BE49-F238E27FC236}">
                    <a16:creationId xmlns:a16="http://schemas.microsoft.com/office/drawing/2014/main" id="{881679F8-B008-487C-F14F-551AA0802864}"/>
                  </a:ext>
                </a:extLst>
              </p:cNvPr>
              <p:cNvSpPr/>
              <p:nvPr/>
            </p:nvSpPr>
            <p:spPr>
              <a:xfrm>
                <a:off x="7741417" y="5729810"/>
                <a:ext cx="131089" cy="267054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82" name="Rectangle 181">
                <a:extLst>
                  <a:ext uri="{FF2B5EF4-FFF2-40B4-BE49-F238E27FC236}">
                    <a16:creationId xmlns:a16="http://schemas.microsoft.com/office/drawing/2014/main" id="{03A1B0FC-09D4-EA4F-68E3-AC73B3B90738}"/>
                  </a:ext>
                </a:extLst>
              </p:cNvPr>
              <p:cNvSpPr/>
              <p:nvPr/>
            </p:nvSpPr>
            <p:spPr>
              <a:xfrm>
                <a:off x="7872506" y="5729810"/>
                <a:ext cx="131089" cy="267054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83" name="Rectangle 182">
                <a:extLst>
                  <a:ext uri="{FF2B5EF4-FFF2-40B4-BE49-F238E27FC236}">
                    <a16:creationId xmlns:a16="http://schemas.microsoft.com/office/drawing/2014/main" id="{AB44407F-5C87-026F-CC45-A59329719F06}"/>
                  </a:ext>
                </a:extLst>
              </p:cNvPr>
              <p:cNvSpPr/>
              <p:nvPr/>
            </p:nvSpPr>
            <p:spPr>
              <a:xfrm>
                <a:off x="8133072" y="5729810"/>
                <a:ext cx="131089" cy="267054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84" name="Rectangle 183">
                <a:extLst>
                  <a:ext uri="{FF2B5EF4-FFF2-40B4-BE49-F238E27FC236}">
                    <a16:creationId xmlns:a16="http://schemas.microsoft.com/office/drawing/2014/main" id="{B04AA024-4EA9-4922-DEBE-1D89B190BB3E}"/>
                  </a:ext>
                </a:extLst>
              </p:cNvPr>
              <p:cNvSpPr/>
              <p:nvPr/>
            </p:nvSpPr>
            <p:spPr>
              <a:xfrm>
                <a:off x="8001983" y="5729810"/>
                <a:ext cx="131089" cy="267054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grpSp>
        <p:nvGrpSpPr>
          <p:cNvPr id="185" name="Group 184">
            <a:extLst>
              <a:ext uri="{FF2B5EF4-FFF2-40B4-BE49-F238E27FC236}">
                <a16:creationId xmlns:a16="http://schemas.microsoft.com/office/drawing/2014/main" id="{CAD7EDD8-6EA7-6F51-A25C-783DD9F8ED01}"/>
              </a:ext>
            </a:extLst>
          </p:cNvPr>
          <p:cNvGrpSpPr/>
          <p:nvPr/>
        </p:nvGrpSpPr>
        <p:grpSpPr>
          <a:xfrm>
            <a:off x="9966386" y="3746641"/>
            <a:ext cx="914640" cy="267054"/>
            <a:chOff x="7872506" y="5729810"/>
            <a:chExt cx="1044117" cy="267054"/>
          </a:xfrm>
        </p:grpSpPr>
        <p:sp>
          <p:nvSpPr>
            <p:cNvPr id="186" name="Rectangle 185">
              <a:extLst>
                <a:ext uri="{FF2B5EF4-FFF2-40B4-BE49-F238E27FC236}">
                  <a16:creationId xmlns:a16="http://schemas.microsoft.com/office/drawing/2014/main" id="{109265FC-B7C9-05AD-3000-26DEA0E5BA11}"/>
                </a:ext>
              </a:extLst>
            </p:cNvPr>
            <p:cNvSpPr/>
            <p:nvPr/>
          </p:nvSpPr>
          <p:spPr>
            <a:xfrm>
              <a:off x="7872506" y="5729810"/>
              <a:ext cx="131089" cy="267054"/>
            </a:xfrm>
            <a:prstGeom prst="rect">
              <a:avLst/>
            </a:prstGeom>
            <a:noFill/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7" name="Rectangle 186">
              <a:extLst>
                <a:ext uri="{FF2B5EF4-FFF2-40B4-BE49-F238E27FC236}">
                  <a16:creationId xmlns:a16="http://schemas.microsoft.com/office/drawing/2014/main" id="{97097C32-E9CE-B2AE-58DF-6354F375451F}"/>
                </a:ext>
              </a:extLst>
            </p:cNvPr>
            <p:cNvSpPr/>
            <p:nvPr/>
          </p:nvSpPr>
          <p:spPr>
            <a:xfrm>
              <a:off x="8133072" y="5729810"/>
              <a:ext cx="131089" cy="267054"/>
            </a:xfrm>
            <a:prstGeom prst="rect">
              <a:avLst/>
            </a:prstGeom>
            <a:noFill/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8" name="Rectangle 187">
              <a:extLst>
                <a:ext uri="{FF2B5EF4-FFF2-40B4-BE49-F238E27FC236}">
                  <a16:creationId xmlns:a16="http://schemas.microsoft.com/office/drawing/2014/main" id="{E3D73595-51FC-8F4C-6D06-86663FC129AB}"/>
                </a:ext>
              </a:extLst>
            </p:cNvPr>
            <p:cNvSpPr/>
            <p:nvPr/>
          </p:nvSpPr>
          <p:spPr>
            <a:xfrm>
              <a:off x="8001983" y="5729810"/>
              <a:ext cx="131089" cy="267054"/>
            </a:xfrm>
            <a:prstGeom prst="rect">
              <a:avLst/>
            </a:prstGeom>
            <a:noFill/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89" name="Group 188">
              <a:extLst>
                <a:ext uri="{FF2B5EF4-FFF2-40B4-BE49-F238E27FC236}">
                  <a16:creationId xmlns:a16="http://schemas.microsoft.com/office/drawing/2014/main" id="{DE34CA38-4946-1369-5B10-87D79FFE0F6B}"/>
                </a:ext>
              </a:extLst>
            </p:cNvPr>
            <p:cNvGrpSpPr/>
            <p:nvPr/>
          </p:nvGrpSpPr>
          <p:grpSpPr>
            <a:xfrm>
              <a:off x="8262790" y="5729810"/>
              <a:ext cx="653833" cy="267054"/>
              <a:chOff x="7610328" y="5729810"/>
              <a:chExt cx="653833" cy="267054"/>
            </a:xfrm>
          </p:grpSpPr>
          <p:sp>
            <p:nvSpPr>
              <p:cNvPr id="190" name="Rectangle 189">
                <a:extLst>
                  <a:ext uri="{FF2B5EF4-FFF2-40B4-BE49-F238E27FC236}">
                    <a16:creationId xmlns:a16="http://schemas.microsoft.com/office/drawing/2014/main" id="{41E9ECCE-B9F7-DF03-403F-B00278D994F5}"/>
                  </a:ext>
                </a:extLst>
              </p:cNvPr>
              <p:cNvSpPr/>
              <p:nvPr/>
            </p:nvSpPr>
            <p:spPr>
              <a:xfrm>
                <a:off x="7610328" y="5729810"/>
                <a:ext cx="131089" cy="267054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91" name="Rectangle 190">
                <a:extLst>
                  <a:ext uri="{FF2B5EF4-FFF2-40B4-BE49-F238E27FC236}">
                    <a16:creationId xmlns:a16="http://schemas.microsoft.com/office/drawing/2014/main" id="{E4118C6E-E3A7-08C8-CD48-9E42C07E6226}"/>
                  </a:ext>
                </a:extLst>
              </p:cNvPr>
              <p:cNvSpPr/>
              <p:nvPr/>
            </p:nvSpPr>
            <p:spPr>
              <a:xfrm>
                <a:off x="7741417" y="5729810"/>
                <a:ext cx="131089" cy="267054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92" name="Rectangle 191">
                <a:extLst>
                  <a:ext uri="{FF2B5EF4-FFF2-40B4-BE49-F238E27FC236}">
                    <a16:creationId xmlns:a16="http://schemas.microsoft.com/office/drawing/2014/main" id="{995B19D5-3FA3-357B-BB40-87372D6972CF}"/>
                  </a:ext>
                </a:extLst>
              </p:cNvPr>
              <p:cNvSpPr/>
              <p:nvPr/>
            </p:nvSpPr>
            <p:spPr>
              <a:xfrm>
                <a:off x="7872506" y="5729810"/>
                <a:ext cx="131089" cy="267054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93" name="Rectangle 192">
                <a:extLst>
                  <a:ext uri="{FF2B5EF4-FFF2-40B4-BE49-F238E27FC236}">
                    <a16:creationId xmlns:a16="http://schemas.microsoft.com/office/drawing/2014/main" id="{DF8F8094-71F3-2500-4A82-5E58DD1E4706}"/>
                  </a:ext>
                </a:extLst>
              </p:cNvPr>
              <p:cNvSpPr/>
              <p:nvPr/>
            </p:nvSpPr>
            <p:spPr>
              <a:xfrm>
                <a:off x="8133072" y="5729810"/>
                <a:ext cx="131089" cy="267054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94" name="Rectangle 193">
                <a:extLst>
                  <a:ext uri="{FF2B5EF4-FFF2-40B4-BE49-F238E27FC236}">
                    <a16:creationId xmlns:a16="http://schemas.microsoft.com/office/drawing/2014/main" id="{88AB8D2B-4B62-86A3-9B32-F9A16D9D4E6B}"/>
                  </a:ext>
                </a:extLst>
              </p:cNvPr>
              <p:cNvSpPr/>
              <p:nvPr/>
            </p:nvSpPr>
            <p:spPr>
              <a:xfrm>
                <a:off x="8001983" y="5729810"/>
                <a:ext cx="131089" cy="267054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F45AC4BF-7DB0-18A4-2346-7D6A8F149CCD}"/>
              </a:ext>
            </a:extLst>
          </p:cNvPr>
          <p:cNvGrpSpPr/>
          <p:nvPr/>
        </p:nvGrpSpPr>
        <p:grpSpPr>
          <a:xfrm>
            <a:off x="9966386" y="3546169"/>
            <a:ext cx="914639" cy="200472"/>
            <a:chOff x="7872506" y="5729810"/>
            <a:chExt cx="1044117" cy="267054"/>
          </a:xfrm>
        </p:grpSpPr>
        <p:sp>
          <p:nvSpPr>
            <p:cNvPr id="196" name="Rectangle 195">
              <a:extLst>
                <a:ext uri="{FF2B5EF4-FFF2-40B4-BE49-F238E27FC236}">
                  <a16:creationId xmlns:a16="http://schemas.microsoft.com/office/drawing/2014/main" id="{2761776D-4590-139E-6CB4-C43D89A46085}"/>
                </a:ext>
              </a:extLst>
            </p:cNvPr>
            <p:cNvSpPr/>
            <p:nvPr/>
          </p:nvSpPr>
          <p:spPr>
            <a:xfrm>
              <a:off x="7872506" y="5729810"/>
              <a:ext cx="131089" cy="267054"/>
            </a:xfrm>
            <a:prstGeom prst="rect">
              <a:avLst/>
            </a:prstGeom>
            <a:noFill/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7" name="Rectangle 196">
              <a:extLst>
                <a:ext uri="{FF2B5EF4-FFF2-40B4-BE49-F238E27FC236}">
                  <a16:creationId xmlns:a16="http://schemas.microsoft.com/office/drawing/2014/main" id="{B53FEB3D-CE1F-5013-7CF2-0FB4A6F8D574}"/>
                </a:ext>
              </a:extLst>
            </p:cNvPr>
            <p:cNvSpPr/>
            <p:nvPr/>
          </p:nvSpPr>
          <p:spPr>
            <a:xfrm>
              <a:off x="8133072" y="5729810"/>
              <a:ext cx="131089" cy="267054"/>
            </a:xfrm>
            <a:prstGeom prst="rect">
              <a:avLst/>
            </a:prstGeom>
            <a:noFill/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8" name="Rectangle 197">
              <a:extLst>
                <a:ext uri="{FF2B5EF4-FFF2-40B4-BE49-F238E27FC236}">
                  <a16:creationId xmlns:a16="http://schemas.microsoft.com/office/drawing/2014/main" id="{2C0ECC8D-18DA-5304-CA71-66BCB9BD6073}"/>
                </a:ext>
              </a:extLst>
            </p:cNvPr>
            <p:cNvSpPr/>
            <p:nvPr/>
          </p:nvSpPr>
          <p:spPr>
            <a:xfrm>
              <a:off x="8001983" y="5729810"/>
              <a:ext cx="131089" cy="267054"/>
            </a:xfrm>
            <a:prstGeom prst="rect">
              <a:avLst/>
            </a:prstGeom>
            <a:noFill/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99" name="Group 198">
              <a:extLst>
                <a:ext uri="{FF2B5EF4-FFF2-40B4-BE49-F238E27FC236}">
                  <a16:creationId xmlns:a16="http://schemas.microsoft.com/office/drawing/2014/main" id="{54C0AF11-B4A7-EE15-4D30-1F45C1D8E24F}"/>
                </a:ext>
              </a:extLst>
            </p:cNvPr>
            <p:cNvGrpSpPr/>
            <p:nvPr/>
          </p:nvGrpSpPr>
          <p:grpSpPr>
            <a:xfrm>
              <a:off x="8262790" y="5729810"/>
              <a:ext cx="653833" cy="267054"/>
              <a:chOff x="7610328" y="5729810"/>
              <a:chExt cx="653833" cy="267054"/>
            </a:xfrm>
          </p:grpSpPr>
          <p:sp>
            <p:nvSpPr>
              <p:cNvPr id="200" name="Rectangle 199">
                <a:extLst>
                  <a:ext uri="{FF2B5EF4-FFF2-40B4-BE49-F238E27FC236}">
                    <a16:creationId xmlns:a16="http://schemas.microsoft.com/office/drawing/2014/main" id="{C6A77702-5C2D-9154-8154-6B0AA116E52B}"/>
                  </a:ext>
                </a:extLst>
              </p:cNvPr>
              <p:cNvSpPr/>
              <p:nvPr/>
            </p:nvSpPr>
            <p:spPr>
              <a:xfrm>
                <a:off x="7610328" y="5729810"/>
                <a:ext cx="131089" cy="267054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1" name="Rectangle 200">
                <a:extLst>
                  <a:ext uri="{FF2B5EF4-FFF2-40B4-BE49-F238E27FC236}">
                    <a16:creationId xmlns:a16="http://schemas.microsoft.com/office/drawing/2014/main" id="{E4969182-45E2-B45D-CE5D-DE0C1379ADFA}"/>
                  </a:ext>
                </a:extLst>
              </p:cNvPr>
              <p:cNvSpPr/>
              <p:nvPr/>
            </p:nvSpPr>
            <p:spPr>
              <a:xfrm>
                <a:off x="7741417" y="5729810"/>
                <a:ext cx="131089" cy="267054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2" name="Rectangle 201">
                <a:extLst>
                  <a:ext uri="{FF2B5EF4-FFF2-40B4-BE49-F238E27FC236}">
                    <a16:creationId xmlns:a16="http://schemas.microsoft.com/office/drawing/2014/main" id="{BC8C92F8-9B01-98C4-758A-1C560F6D4090}"/>
                  </a:ext>
                </a:extLst>
              </p:cNvPr>
              <p:cNvSpPr/>
              <p:nvPr/>
            </p:nvSpPr>
            <p:spPr>
              <a:xfrm>
                <a:off x="7872506" y="5729810"/>
                <a:ext cx="131089" cy="267054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3" name="Rectangle 202">
                <a:extLst>
                  <a:ext uri="{FF2B5EF4-FFF2-40B4-BE49-F238E27FC236}">
                    <a16:creationId xmlns:a16="http://schemas.microsoft.com/office/drawing/2014/main" id="{FBF7373A-A182-7355-1019-D18B6054AD20}"/>
                  </a:ext>
                </a:extLst>
              </p:cNvPr>
              <p:cNvSpPr/>
              <p:nvPr/>
            </p:nvSpPr>
            <p:spPr>
              <a:xfrm>
                <a:off x="8133072" y="5729810"/>
                <a:ext cx="131089" cy="267054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4" name="Rectangle 203">
                <a:extLst>
                  <a:ext uri="{FF2B5EF4-FFF2-40B4-BE49-F238E27FC236}">
                    <a16:creationId xmlns:a16="http://schemas.microsoft.com/office/drawing/2014/main" id="{F6F6DD1D-C455-8359-F455-644097001682}"/>
                  </a:ext>
                </a:extLst>
              </p:cNvPr>
              <p:cNvSpPr/>
              <p:nvPr/>
            </p:nvSpPr>
            <p:spPr>
              <a:xfrm>
                <a:off x="8001983" y="5729810"/>
                <a:ext cx="131089" cy="267054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grpSp>
        <p:nvGrpSpPr>
          <p:cNvPr id="205" name="Group 204">
            <a:extLst>
              <a:ext uri="{FF2B5EF4-FFF2-40B4-BE49-F238E27FC236}">
                <a16:creationId xmlns:a16="http://schemas.microsoft.com/office/drawing/2014/main" id="{4590EFC1-52E8-0F86-2532-F792BE2EFB9A}"/>
              </a:ext>
            </a:extLst>
          </p:cNvPr>
          <p:cNvGrpSpPr/>
          <p:nvPr/>
        </p:nvGrpSpPr>
        <p:grpSpPr>
          <a:xfrm>
            <a:off x="9966385" y="4548314"/>
            <a:ext cx="914641" cy="246877"/>
            <a:chOff x="7872506" y="5729810"/>
            <a:chExt cx="1044117" cy="267054"/>
          </a:xfrm>
        </p:grpSpPr>
        <p:sp>
          <p:nvSpPr>
            <p:cNvPr id="206" name="Rectangle 205">
              <a:extLst>
                <a:ext uri="{FF2B5EF4-FFF2-40B4-BE49-F238E27FC236}">
                  <a16:creationId xmlns:a16="http://schemas.microsoft.com/office/drawing/2014/main" id="{98038700-1289-25D4-7971-ACE1FEF54F3F}"/>
                </a:ext>
              </a:extLst>
            </p:cNvPr>
            <p:cNvSpPr/>
            <p:nvPr/>
          </p:nvSpPr>
          <p:spPr>
            <a:xfrm>
              <a:off x="7872506" y="5729810"/>
              <a:ext cx="131089" cy="267054"/>
            </a:xfrm>
            <a:prstGeom prst="rect">
              <a:avLst/>
            </a:prstGeom>
            <a:noFill/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ADFFDA2E-1389-734A-8CFF-066E43F8F172}"/>
                </a:ext>
              </a:extLst>
            </p:cNvPr>
            <p:cNvSpPr/>
            <p:nvPr/>
          </p:nvSpPr>
          <p:spPr>
            <a:xfrm>
              <a:off x="8133072" y="5729810"/>
              <a:ext cx="131089" cy="267054"/>
            </a:xfrm>
            <a:prstGeom prst="rect">
              <a:avLst/>
            </a:prstGeom>
            <a:noFill/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8" name="Rectangle 207">
              <a:extLst>
                <a:ext uri="{FF2B5EF4-FFF2-40B4-BE49-F238E27FC236}">
                  <a16:creationId xmlns:a16="http://schemas.microsoft.com/office/drawing/2014/main" id="{FF85F023-8887-3F57-4A7C-45F0E71B02B2}"/>
                </a:ext>
              </a:extLst>
            </p:cNvPr>
            <p:cNvSpPr/>
            <p:nvPr/>
          </p:nvSpPr>
          <p:spPr>
            <a:xfrm>
              <a:off x="8001983" y="5729810"/>
              <a:ext cx="131089" cy="267054"/>
            </a:xfrm>
            <a:prstGeom prst="rect">
              <a:avLst/>
            </a:prstGeom>
            <a:noFill/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209" name="Group 208">
              <a:extLst>
                <a:ext uri="{FF2B5EF4-FFF2-40B4-BE49-F238E27FC236}">
                  <a16:creationId xmlns:a16="http://schemas.microsoft.com/office/drawing/2014/main" id="{43CD696B-B4F5-E942-B39B-8D5311119602}"/>
                </a:ext>
              </a:extLst>
            </p:cNvPr>
            <p:cNvGrpSpPr/>
            <p:nvPr/>
          </p:nvGrpSpPr>
          <p:grpSpPr>
            <a:xfrm>
              <a:off x="8262790" y="5729810"/>
              <a:ext cx="653833" cy="267054"/>
              <a:chOff x="7610328" y="5729810"/>
              <a:chExt cx="653833" cy="267054"/>
            </a:xfrm>
          </p:grpSpPr>
          <p:sp>
            <p:nvSpPr>
              <p:cNvPr id="210" name="Rectangle 209">
                <a:extLst>
                  <a:ext uri="{FF2B5EF4-FFF2-40B4-BE49-F238E27FC236}">
                    <a16:creationId xmlns:a16="http://schemas.microsoft.com/office/drawing/2014/main" id="{94DB3563-9310-6937-4CCC-8BC2E3544137}"/>
                  </a:ext>
                </a:extLst>
              </p:cNvPr>
              <p:cNvSpPr/>
              <p:nvPr/>
            </p:nvSpPr>
            <p:spPr>
              <a:xfrm>
                <a:off x="7610328" y="5729810"/>
                <a:ext cx="131089" cy="267054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11" name="Rectangle 210">
                <a:extLst>
                  <a:ext uri="{FF2B5EF4-FFF2-40B4-BE49-F238E27FC236}">
                    <a16:creationId xmlns:a16="http://schemas.microsoft.com/office/drawing/2014/main" id="{773D7219-D7B7-CB90-50F1-83EE6F314C99}"/>
                  </a:ext>
                </a:extLst>
              </p:cNvPr>
              <p:cNvSpPr/>
              <p:nvPr/>
            </p:nvSpPr>
            <p:spPr>
              <a:xfrm>
                <a:off x="7741417" y="5729810"/>
                <a:ext cx="131089" cy="267054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12" name="Rectangle 211">
                <a:extLst>
                  <a:ext uri="{FF2B5EF4-FFF2-40B4-BE49-F238E27FC236}">
                    <a16:creationId xmlns:a16="http://schemas.microsoft.com/office/drawing/2014/main" id="{A6CA3AC6-98A8-619B-A9E9-8419992CBE9F}"/>
                  </a:ext>
                </a:extLst>
              </p:cNvPr>
              <p:cNvSpPr/>
              <p:nvPr/>
            </p:nvSpPr>
            <p:spPr>
              <a:xfrm>
                <a:off x="7872506" y="5729810"/>
                <a:ext cx="131089" cy="267054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13" name="Rectangle 212">
                <a:extLst>
                  <a:ext uri="{FF2B5EF4-FFF2-40B4-BE49-F238E27FC236}">
                    <a16:creationId xmlns:a16="http://schemas.microsoft.com/office/drawing/2014/main" id="{7961BEA4-E3DB-91C8-ABDB-9EB4BB0CEEE8}"/>
                  </a:ext>
                </a:extLst>
              </p:cNvPr>
              <p:cNvSpPr/>
              <p:nvPr/>
            </p:nvSpPr>
            <p:spPr>
              <a:xfrm>
                <a:off x="8133072" y="5729810"/>
                <a:ext cx="131089" cy="267054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14" name="Rectangle 213">
                <a:extLst>
                  <a:ext uri="{FF2B5EF4-FFF2-40B4-BE49-F238E27FC236}">
                    <a16:creationId xmlns:a16="http://schemas.microsoft.com/office/drawing/2014/main" id="{70FF5107-6D7F-A05E-54FF-371E70BE4C89}"/>
                  </a:ext>
                </a:extLst>
              </p:cNvPr>
              <p:cNvSpPr/>
              <p:nvPr/>
            </p:nvSpPr>
            <p:spPr>
              <a:xfrm>
                <a:off x="8001983" y="5729810"/>
                <a:ext cx="131089" cy="267054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45B7219F-E05D-F23A-7DA5-2A4E9085B459}"/>
              </a:ext>
            </a:extLst>
          </p:cNvPr>
          <p:cNvGrpSpPr/>
          <p:nvPr/>
        </p:nvGrpSpPr>
        <p:grpSpPr>
          <a:xfrm>
            <a:off x="9969860" y="3303739"/>
            <a:ext cx="914640" cy="246875"/>
            <a:chOff x="7872506" y="5729810"/>
            <a:chExt cx="1044117" cy="267054"/>
          </a:xfrm>
        </p:grpSpPr>
        <p:sp>
          <p:nvSpPr>
            <p:cNvPr id="216" name="Rectangle 215">
              <a:extLst>
                <a:ext uri="{FF2B5EF4-FFF2-40B4-BE49-F238E27FC236}">
                  <a16:creationId xmlns:a16="http://schemas.microsoft.com/office/drawing/2014/main" id="{FBDBC694-BAB2-F12A-2754-415CC9C1FFC6}"/>
                </a:ext>
              </a:extLst>
            </p:cNvPr>
            <p:cNvSpPr/>
            <p:nvPr/>
          </p:nvSpPr>
          <p:spPr>
            <a:xfrm>
              <a:off x="7872506" y="5729810"/>
              <a:ext cx="131089" cy="267054"/>
            </a:xfrm>
            <a:prstGeom prst="rect">
              <a:avLst/>
            </a:prstGeom>
            <a:noFill/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7" name="Rectangle 216">
              <a:extLst>
                <a:ext uri="{FF2B5EF4-FFF2-40B4-BE49-F238E27FC236}">
                  <a16:creationId xmlns:a16="http://schemas.microsoft.com/office/drawing/2014/main" id="{50A310DA-4EC6-A530-BAF3-1385EDD6D342}"/>
                </a:ext>
              </a:extLst>
            </p:cNvPr>
            <p:cNvSpPr/>
            <p:nvPr/>
          </p:nvSpPr>
          <p:spPr>
            <a:xfrm>
              <a:off x="8133072" y="5729810"/>
              <a:ext cx="131089" cy="267054"/>
            </a:xfrm>
            <a:prstGeom prst="rect">
              <a:avLst/>
            </a:prstGeom>
            <a:noFill/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8" name="Rectangle 217">
              <a:extLst>
                <a:ext uri="{FF2B5EF4-FFF2-40B4-BE49-F238E27FC236}">
                  <a16:creationId xmlns:a16="http://schemas.microsoft.com/office/drawing/2014/main" id="{9FC8D10A-6759-CEAC-BBC6-F411F57FB67E}"/>
                </a:ext>
              </a:extLst>
            </p:cNvPr>
            <p:cNvSpPr/>
            <p:nvPr/>
          </p:nvSpPr>
          <p:spPr>
            <a:xfrm>
              <a:off x="8001983" y="5729810"/>
              <a:ext cx="131089" cy="267054"/>
            </a:xfrm>
            <a:prstGeom prst="rect">
              <a:avLst/>
            </a:prstGeom>
            <a:noFill/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219" name="Group 218">
              <a:extLst>
                <a:ext uri="{FF2B5EF4-FFF2-40B4-BE49-F238E27FC236}">
                  <a16:creationId xmlns:a16="http://schemas.microsoft.com/office/drawing/2014/main" id="{2BE4983D-7710-63FF-58B5-52C00188A1FF}"/>
                </a:ext>
              </a:extLst>
            </p:cNvPr>
            <p:cNvGrpSpPr/>
            <p:nvPr/>
          </p:nvGrpSpPr>
          <p:grpSpPr>
            <a:xfrm>
              <a:off x="8262790" y="5729810"/>
              <a:ext cx="653833" cy="267054"/>
              <a:chOff x="7610328" y="5729810"/>
              <a:chExt cx="653833" cy="267054"/>
            </a:xfrm>
          </p:grpSpPr>
          <p:sp>
            <p:nvSpPr>
              <p:cNvPr id="220" name="Rectangle 219">
                <a:extLst>
                  <a:ext uri="{FF2B5EF4-FFF2-40B4-BE49-F238E27FC236}">
                    <a16:creationId xmlns:a16="http://schemas.microsoft.com/office/drawing/2014/main" id="{FECA85A8-6198-EB93-BB90-65D658D316EB}"/>
                  </a:ext>
                </a:extLst>
              </p:cNvPr>
              <p:cNvSpPr/>
              <p:nvPr/>
            </p:nvSpPr>
            <p:spPr>
              <a:xfrm>
                <a:off x="7610328" y="5729810"/>
                <a:ext cx="131089" cy="267054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21" name="Rectangle 220">
                <a:extLst>
                  <a:ext uri="{FF2B5EF4-FFF2-40B4-BE49-F238E27FC236}">
                    <a16:creationId xmlns:a16="http://schemas.microsoft.com/office/drawing/2014/main" id="{BC8B822A-DAE1-768D-EE1E-76037B377500}"/>
                  </a:ext>
                </a:extLst>
              </p:cNvPr>
              <p:cNvSpPr/>
              <p:nvPr/>
            </p:nvSpPr>
            <p:spPr>
              <a:xfrm>
                <a:off x="7741417" y="5729810"/>
                <a:ext cx="131089" cy="267054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22" name="Rectangle 221">
                <a:extLst>
                  <a:ext uri="{FF2B5EF4-FFF2-40B4-BE49-F238E27FC236}">
                    <a16:creationId xmlns:a16="http://schemas.microsoft.com/office/drawing/2014/main" id="{7E3E1508-3DAC-E675-4D25-990784A2B694}"/>
                  </a:ext>
                </a:extLst>
              </p:cNvPr>
              <p:cNvSpPr/>
              <p:nvPr/>
            </p:nvSpPr>
            <p:spPr>
              <a:xfrm>
                <a:off x="7872506" y="5729810"/>
                <a:ext cx="131089" cy="267054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23" name="Rectangle 222">
                <a:extLst>
                  <a:ext uri="{FF2B5EF4-FFF2-40B4-BE49-F238E27FC236}">
                    <a16:creationId xmlns:a16="http://schemas.microsoft.com/office/drawing/2014/main" id="{2DF8554F-8E2D-8907-8A31-A0FCEEEB4782}"/>
                  </a:ext>
                </a:extLst>
              </p:cNvPr>
              <p:cNvSpPr/>
              <p:nvPr/>
            </p:nvSpPr>
            <p:spPr>
              <a:xfrm>
                <a:off x="8133072" y="5729810"/>
                <a:ext cx="131089" cy="267054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24" name="Rectangle 223">
                <a:extLst>
                  <a:ext uri="{FF2B5EF4-FFF2-40B4-BE49-F238E27FC236}">
                    <a16:creationId xmlns:a16="http://schemas.microsoft.com/office/drawing/2014/main" id="{AC60B57C-7493-89FD-F0EB-9AB18363CA3A}"/>
                  </a:ext>
                </a:extLst>
              </p:cNvPr>
              <p:cNvSpPr/>
              <p:nvPr/>
            </p:nvSpPr>
            <p:spPr>
              <a:xfrm>
                <a:off x="8001983" y="5729810"/>
                <a:ext cx="131089" cy="267054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grpSp>
        <p:nvGrpSpPr>
          <p:cNvPr id="237" name="Group 236">
            <a:extLst>
              <a:ext uri="{FF2B5EF4-FFF2-40B4-BE49-F238E27FC236}">
                <a16:creationId xmlns:a16="http://schemas.microsoft.com/office/drawing/2014/main" id="{9F6619CB-B743-3658-C78F-AF0D41718128}"/>
              </a:ext>
            </a:extLst>
          </p:cNvPr>
          <p:cNvGrpSpPr/>
          <p:nvPr/>
        </p:nvGrpSpPr>
        <p:grpSpPr>
          <a:xfrm>
            <a:off x="9965491" y="5070639"/>
            <a:ext cx="1145422" cy="191308"/>
            <a:chOff x="7811601" y="6148388"/>
            <a:chExt cx="1143600" cy="217646"/>
          </a:xfrm>
        </p:grpSpPr>
        <p:sp>
          <p:nvSpPr>
            <p:cNvPr id="226" name="Rectangle 225">
              <a:extLst>
                <a:ext uri="{FF2B5EF4-FFF2-40B4-BE49-F238E27FC236}">
                  <a16:creationId xmlns:a16="http://schemas.microsoft.com/office/drawing/2014/main" id="{F183A65C-5AC6-CDF7-305C-06A195D43F72}"/>
                </a:ext>
              </a:extLst>
            </p:cNvPr>
            <p:cNvSpPr/>
            <p:nvPr/>
          </p:nvSpPr>
          <p:spPr>
            <a:xfrm>
              <a:off x="8040561" y="6148388"/>
              <a:ext cx="114833" cy="217646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7" name="Rectangle 226">
              <a:extLst>
                <a:ext uri="{FF2B5EF4-FFF2-40B4-BE49-F238E27FC236}">
                  <a16:creationId xmlns:a16="http://schemas.microsoft.com/office/drawing/2014/main" id="{7ABA4F0D-2982-1498-B831-6204EB971FF6}"/>
                </a:ext>
              </a:extLst>
            </p:cNvPr>
            <p:cNvSpPr/>
            <p:nvPr/>
          </p:nvSpPr>
          <p:spPr>
            <a:xfrm>
              <a:off x="8268815" y="6148388"/>
              <a:ext cx="114833" cy="217646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8" name="Rectangle 227">
              <a:extLst>
                <a:ext uri="{FF2B5EF4-FFF2-40B4-BE49-F238E27FC236}">
                  <a16:creationId xmlns:a16="http://schemas.microsoft.com/office/drawing/2014/main" id="{94FAD86E-E0F2-C36B-F7E8-D3C79BACB127}"/>
                </a:ext>
              </a:extLst>
            </p:cNvPr>
            <p:cNvSpPr/>
            <p:nvPr/>
          </p:nvSpPr>
          <p:spPr>
            <a:xfrm>
              <a:off x="8153982" y="6148388"/>
              <a:ext cx="114833" cy="217646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229" name="Group 228">
              <a:extLst>
                <a:ext uri="{FF2B5EF4-FFF2-40B4-BE49-F238E27FC236}">
                  <a16:creationId xmlns:a16="http://schemas.microsoft.com/office/drawing/2014/main" id="{132F4833-13A2-34B4-4098-43C115D4620C}"/>
                </a:ext>
              </a:extLst>
            </p:cNvPr>
            <p:cNvGrpSpPr/>
            <p:nvPr/>
          </p:nvGrpSpPr>
          <p:grpSpPr>
            <a:xfrm>
              <a:off x="8382447" y="6148388"/>
              <a:ext cx="572754" cy="217646"/>
              <a:chOff x="7610328" y="5729810"/>
              <a:chExt cx="653833" cy="267054"/>
            </a:xfrm>
          </p:grpSpPr>
          <p:sp>
            <p:nvSpPr>
              <p:cNvPr id="230" name="Rectangle 229">
                <a:extLst>
                  <a:ext uri="{FF2B5EF4-FFF2-40B4-BE49-F238E27FC236}">
                    <a16:creationId xmlns:a16="http://schemas.microsoft.com/office/drawing/2014/main" id="{1FA2541E-5811-C538-C842-30B2AD77C788}"/>
                  </a:ext>
                </a:extLst>
              </p:cNvPr>
              <p:cNvSpPr/>
              <p:nvPr/>
            </p:nvSpPr>
            <p:spPr>
              <a:xfrm>
                <a:off x="7610328" y="5729810"/>
                <a:ext cx="131089" cy="267054"/>
              </a:xfrm>
              <a:prstGeom prst="rect">
                <a:avLst/>
              </a:prstGeom>
              <a:noFill/>
              <a:ln>
                <a:solidFill>
                  <a:schemeClr val="tx2"/>
                </a:solidFill>
              </a:ln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31" name="Rectangle 230">
                <a:extLst>
                  <a:ext uri="{FF2B5EF4-FFF2-40B4-BE49-F238E27FC236}">
                    <a16:creationId xmlns:a16="http://schemas.microsoft.com/office/drawing/2014/main" id="{9419F81F-653E-929C-BBFF-D0A847EAA2B5}"/>
                  </a:ext>
                </a:extLst>
              </p:cNvPr>
              <p:cNvSpPr/>
              <p:nvPr/>
            </p:nvSpPr>
            <p:spPr>
              <a:xfrm>
                <a:off x="7741417" y="5729810"/>
                <a:ext cx="131089" cy="267054"/>
              </a:xfrm>
              <a:prstGeom prst="rect">
                <a:avLst/>
              </a:prstGeom>
              <a:noFill/>
              <a:ln>
                <a:solidFill>
                  <a:schemeClr val="tx2"/>
                </a:solidFill>
              </a:ln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32" name="Rectangle 231">
                <a:extLst>
                  <a:ext uri="{FF2B5EF4-FFF2-40B4-BE49-F238E27FC236}">
                    <a16:creationId xmlns:a16="http://schemas.microsoft.com/office/drawing/2014/main" id="{E34CB42A-A21D-6043-E9C5-16654CA0C4D2}"/>
                  </a:ext>
                </a:extLst>
              </p:cNvPr>
              <p:cNvSpPr/>
              <p:nvPr/>
            </p:nvSpPr>
            <p:spPr>
              <a:xfrm>
                <a:off x="7872506" y="5729810"/>
                <a:ext cx="131089" cy="267054"/>
              </a:xfrm>
              <a:prstGeom prst="rect">
                <a:avLst/>
              </a:prstGeom>
              <a:noFill/>
              <a:ln>
                <a:solidFill>
                  <a:schemeClr val="tx2"/>
                </a:solidFill>
              </a:ln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33" name="Rectangle 232">
                <a:extLst>
                  <a:ext uri="{FF2B5EF4-FFF2-40B4-BE49-F238E27FC236}">
                    <a16:creationId xmlns:a16="http://schemas.microsoft.com/office/drawing/2014/main" id="{9B6C3AFA-A4D9-03F0-1948-E327AD83CF61}"/>
                  </a:ext>
                </a:extLst>
              </p:cNvPr>
              <p:cNvSpPr/>
              <p:nvPr/>
            </p:nvSpPr>
            <p:spPr>
              <a:xfrm>
                <a:off x="8133072" y="5729810"/>
                <a:ext cx="131089" cy="267054"/>
              </a:xfrm>
              <a:prstGeom prst="rect">
                <a:avLst/>
              </a:prstGeom>
              <a:noFill/>
              <a:ln>
                <a:solidFill>
                  <a:schemeClr val="tx2"/>
                </a:solidFill>
              </a:ln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34" name="Rectangle 233">
                <a:extLst>
                  <a:ext uri="{FF2B5EF4-FFF2-40B4-BE49-F238E27FC236}">
                    <a16:creationId xmlns:a16="http://schemas.microsoft.com/office/drawing/2014/main" id="{2364CE36-FA0B-8422-B784-0C48C4A8747F}"/>
                  </a:ext>
                </a:extLst>
              </p:cNvPr>
              <p:cNvSpPr/>
              <p:nvPr/>
            </p:nvSpPr>
            <p:spPr>
              <a:xfrm>
                <a:off x="8001983" y="5729810"/>
                <a:ext cx="131089" cy="267054"/>
              </a:xfrm>
              <a:prstGeom prst="rect">
                <a:avLst/>
              </a:prstGeom>
              <a:noFill/>
              <a:ln>
                <a:solidFill>
                  <a:schemeClr val="tx2"/>
                </a:solidFill>
              </a:ln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235" name="Rectangle 234">
              <a:extLst>
                <a:ext uri="{FF2B5EF4-FFF2-40B4-BE49-F238E27FC236}">
                  <a16:creationId xmlns:a16="http://schemas.microsoft.com/office/drawing/2014/main" id="{54C18F8A-654A-DFBF-0E83-A599BFB5613C}"/>
                </a:ext>
              </a:extLst>
            </p:cNvPr>
            <p:cNvSpPr/>
            <p:nvPr/>
          </p:nvSpPr>
          <p:spPr>
            <a:xfrm>
              <a:off x="7811601" y="6148388"/>
              <a:ext cx="114833" cy="217646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6" name="Rectangle 235">
              <a:extLst>
                <a:ext uri="{FF2B5EF4-FFF2-40B4-BE49-F238E27FC236}">
                  <a16:creationId xmlns:a16="http://schemas.microsoft.com/office/drawing/2014/main" id="{D225266A-5629-4AA4-2081-0072E5E73CA1}"/>
                </a:ext>
              </a:extLst>
            </p:cNvPr>
            <p:cNvSpPr/>
            <p:nvPr/>
          </p:nvSpPr>
          <p:spPr>
            <a:xfrm>
              <a:off x="7925022" y="6148388"/>
              <a:ext cx="114833" cy="217646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6B18E4EA-118A-63CC-46AD-DD77F39DE14C}"/>
              </a:ext>
            </a:extLst>
          </p:cNvPr>
          <p:cNvGrpSpPr/>
          <p:nvPr/>
        </p:nvGrpSpPr>
        <p:grpSpPr>
          <a:xfrm>
            <a:off x="9964535" y="5070639"/>
            <a:ext cx="1146378" cy="191308"/>
            <a:chOff x="7811601" y="6148388"/>
            <a:chExt cx="1143600" cy="217646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C946EE7-6881-E725-DBFB-080261395908}"/>
                </a:ext>
              </a:extLst>
            </p:cNvPr>
            <p:cNvSpPr/>
            <p:nvPr/>
          </p:nvSpPr>
          <p:spPr>
            <a:xfrm>
              <a:off x="8040561" y="6148388"/>
              <a:ext cx="114833" cy="217646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D3E7CFA-928D-8F9A-F677-DF6999D0DFA7}"/>
                </a:ext>
              </a:extLst>
            </p:cNvPr>
            <p:cNvSpPr/>
            <p:nvPr/>
          </p:nvSpPr>
          <p:spPr>
            <a:xfrm>
              <a:off x="8268815" y="6148388"/>
              <a:ext cx="114833" cy="217646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801FE5D-BAC1-C9EF-8A8D-4AB2641FEAF4}"/>
                </a:ext>
              </a:extLst>
            </p:cNvPr>
            <p:cNvSpPr/>
            <p:nvPr/>
          </p:nvSpPr>
          <p:spPr>
            <a:xfrm>
              <a:off x="8153982" y="6148388"/>
              <a:ext cx="114833" cy="217646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BCE6ABA0-4BB1-EC1B-B68C-A6D2E5F34387}"/>
                </a:ext>
              </a:extLst>
            </p:cNvPr>
            <p:cNvGrpSpPr/>
            <p:nvPr/>
          </p:nvGrpSpPr>
          <p:grpSpPr>
            <a:xfrm>
              <a:off x="8382447" y="6148388"/>
              <a:ext cx="572754" cy="217646"/>
              <a:chOff x="7610328" y="5729810"/>
              <a:chExt cx="653833" cy="267054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E76B79F5-4B73-59F6-36DA-4B25695538C2}"/>
                  </a:ext>
                </a:extLst>
              </p:cNvPr>
              <p:cNvSpPr/>
              <p:nvPr/>
            </p:nvSpPr>
            <p:spPr>
              <a:xfrm>
                <a:off x="7610328" y="5729810"/>
                <a:ext cx="131089" cy="267054"/>
              </a:xfrm>
              <a:prstGeom prst="rect">
                <a:avLst/>
              </a:prstGeom>
              <a:noFill/>
              <a:ln>
                <a:solidFill>
                  <a:schemeClr val="tx2"/>
                </a:solidFill>
              </a:ln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0F1B1F9-F5D6-707A-00CC-ADBBB00CC3BE}"/>
                  </a:ext>
                </a:extLst>
              </p:cNvPr>
              <p:cNvSpPr/>
              <p:nvPr/>
            </p:nvSpPr>
            <p:spPr>
              <a:xfrm>
                <a:off x="7741417" y="5729810"/>
                <a:ext cx="131089" cy="267054"/>
              </a:xfrm>
              <a:prstGeom prst="rect">
                <a:avLst/>
              </a:prstGeom>
              <a:noFill/>
              <a:ln>
                <a:solidFill>
                  <a:schemeClr val="tx2"/>
                </a:solidFill>
              </a:ln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155BA176-7122-7477-48DA-7C7BEF85E48F}"/>
                  </a:ext>
                </a:extLst>
              </p:cNvPr>
              <p:cNvSpPr/>
              <p:nvPr/>
            </p:nvSpPr>
            <p:spPr>
              <a:xfrm>
                <a:off x="7872506" y="5729810"/>
                <a:ext cx="131089" cy="267054"/>
              </a:xfrm>
              <a:prstGeom prst="rect">
                <a:avLst/>
              </a:prstGeom>
              <a:noFill/>
              <a:ln>
                <a:solidFill>
                  <a:schemeClr val="tx2"/>
                </a:solidFill>
              </a:ln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BA4D9413-BAB1-E8BA-385C-6B258F3A5EF6}"/>
                  </a:ext>
                </a:extLst>
              </p:cNvPr>
              <p:cNvSpPr/>
              <p:nvPr/>
            </p:nvSpPr>
            <p:spPr>
              <a:xfrm>
                <a:off x="8133072" y="5729810"/>
                <a:ext cx="131089" cy="267054"/>
              </a:xfrm>
              <a:prstGeom prst="rect">
                <a:avLst/>
              </a:prstGeom>
              <a:noFill/>
              <a:ln>
                <a:solidFill>
                  <a:schemeClr val="tx2"/>
                </a:solidFill>
              </a:ln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C5E47B8A-0419-D7EA-1111-1F37B9CB50B9}"/>
                  </a:ext>
                </a:extLst>
              </p:cNvPr>
              <p:cNvSpPr/>
              <p:nvPr/>
            </p:nvSpPr>
            <p:spPr>
              <a:xfrm>
                <a:off x="8001983" y="5729810"/>
                <a:ext cx="131089" cy="267054"/>
              </a:xfrm>
              <a:prstGeom prst="rect">
                <a:avLst/>
              </a:prstGeom>
              <a:noFill/>
              <a:ln>
                <a:solidFill>
                  <a:schemeClr val="tx2"/>
                </a:solidFill>
              </a:ln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073AEE4-35CF-C66E-F245-57172452A5F4}"/>
                </a:ext>
              </a:extLst>
            </p:cNvPr>
            <p:cNvSpPr/>
            <p:nvPr/>
          </p:nvSpPr>
          <p:spPr>
            <a:xfrm>
              <a:off x="7811601" y="6148388"/>
              <a:ext cx="114833" cy="217646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76EE170-D2C5-4473-6503-48262A2A78F1}"/>
                </a:ext>
              </a:extLst>
            </p:cNvPr>
            <p:cNvSpPr/>
            <p:nvPr/>
          </p:nvSpPr>
          <p:spPr>
            <a:xfrm>
              <a:off x="7925022" y="6148388"/>
              <a:ext cx="114833" cy="217646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21" name="Picture 2" descr="Rust Programming language Logo Machine learning Haskell, crab, animals ...">
            <a:extLst>
              <a:ext uri="{FF2B5EF4-FFF2-40B4-BE49-F238E27FC236}">
                <a16:creationId xmlns:a16="http://schemas.microsoft.com/office/drawing/2014/main" id="{49C5A30B-B0B6-26A7-0128-9B1C45C511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7529" y="2089370"/>
            <a:ext cx="675930" cy="505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01223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QA Branding Custom Colour Set">
      <a:dk1>
        <a:srgbClr val="004050"/>
      </a:dk1>
      <a:lt1>
        <a:srgbClr val="FFFFFF"/>
      </a:lt1>
      <a:dk2>
        <a:srgbClr val="00EDB5"/>
      </a:dk2>
      <a:lt2>
        <a:srgbClr val="FFFFFF"/>
      </a:lt2>
      <a:accent1>
        <a:srgbClr val="004050"/>
      </a:accent1>
      <a:accent2>
        <a:srgbClr val="00EDB5"/>
      </a:accent2>
      <a:accent3>
        <a:srgbClr val="7F007D"/>
      </a:accent3>
      <a:accent4>
        <a:srgbClr val="FF004C"/>
      </a:accent4>
      <a:accent5>
        <a:srgbClr val="F8D237"/>
      </a:accent5>
      <a:accent6>
        <a:srgbClr val="F3612C"/>
      </a:accent6>
      <a:hlink>
        <a:srgbClr val="004050"/>
      </a:hlink>
      <a:folHlink>
        <a:srgbClr val="00EDB5"/>
      </a:folHlink>
    </a:clrScheme>
    <a:fontScheme name="QandA">
      <a:majorFont>
        <a:latin typeface="Krana Fat B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vert="horz" lIns="0" tIns="0" rIns="0" bIns="0" rtlCol="0" anchor="t" anchorCtr="0">
        <a:normAutofit/>
      </a:bodyPr>
      <a:lstStyle>
        <a:defPPr algn="l"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QA - NEW Powerpoint template_v3.0" id="{757C6B63-E14D-49F7-B3A2-1526B7ACA66B}" vid="{484D6699-C988-4F0E-BCF1-0F878826832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QA - NEW Powerpoint template_with instructions</Template>
  <TotalTime>10737</TotalTime>
  <Words>4150</Words>
  <Application>Microsoft Office PowerPoint</Application>
  <PresentationFormat>Widescreen</PresentationFormat>
  <Paragraphs>769</Paragraphs>
  <Slides>25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3" baseType="lpstr">
      <vt:lpstr>Arial</vt:lpstr>
      <vt:lpstr>Calibri</vt:lpstr>
      <vt:lpstr>Consolas</vt:lpstr>
      <vt:lpstr>Courier New</vt:lpstr>
      <vt:lpstr>Helvetica Neue</vt:lpstr>
      <vt:lpstr>Krana Fat B</vt:lpstr>
      <vt:lpstr>Montserrat</vt:lpstr>
      <vt:lpstr>Office Theme</vt:lpstr>
      <vt:lpstr>C to Rust : Chapter 5 Input and Output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 to Rust Lab #7</vt:lpstr>
      <vt:lpstr>PowerPoint Presentation</vt:lpstr>
      <vt:lpstr>Any questions?</vt:lpstr>
      <vt:lpstr>Appendices</vt:lpstr>
      <vt:lpstr>PowerPoint Presentation</vt:lpstr>
    </vt:vector>
  </TitlesOfParts>
  <Manager/>
  <Company>QA Ltd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CyberLaunch</dc:title>
  <dc:subject/>
  <dc:creator>Grove, Susan</dc:creator>
  <cp:keywords/>
  <dc:description/>
  <cp:lastModifiedBy>Fishpool, Mark</cp:lastModifiedBy>
  <cp:revision>1062</cp:revision>
  <cp:lastPrinted>2019-07-11T13:24:49Z</cp:lastPrinted>
  <dcterms:created xsi:type="dcterms:W3CDTF">2019-07-10T13:11:53Z</dcterms:created>
  <dcterms:modified xsi:type="dcterms:W3CDTF">2023-09-17T17:51:23Z</dcterms:modified>
  <cp:category/>
</cp:coreProperties>
</file>